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267" r:id="rId4"/>
    <p:sldId id="270" r:id="rId5"/>
    <p:sldId id="271" r:id="rId6"/>
    <p:sldId id="278" r:id="rId7"/>
    <p:sldId id="272" r:id="rId8"/>
    <p:sldId id="269" r:id="rId9"/>
    <p:sldId id="283" r:id="rId10"/>
    <p:sldId id="284" r:id="rId11"/>
    <p:sldId id="285" r:id="rId12"/>
    <p:sldId id="273" r:id="rId13"/>
    <p:sldId id="279" r:id="rId14"/>
    <p:sldId id="286" r:id="rId15"/>
    <p:sldId id="28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0000"/>
    <a:srgbClr val="660066"/>
    <a:srgbClr val="0000CC"/>
    <a:srgbClr val="FFDDBF"/>
    <a:srgbClr val="EBBB8A"/>
    <a:srgbClr val="E7B98A"/>
    <a:srgbClr val="050403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045" autoAdjust="0"/>
    <p:restoredTop sz="96774" autoAdjust="0"/>
  </p:normalViewPr>
  <p:slideViewPr>
    <p:cSldViewPr>
      <p:cViewPr>
        <p:scale>
          <a:sx n="100" d="100"/>
          <a:sy n="100" d="100"/>
        </p:scale>
        <p:origin x="54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F0B3A11-5E74-4AAC-8A38-DF1FA2CD7336}" type="datetimeFigureOut">
              <a:rPr lang="ru-RU"/>
              <a:pPr>
                <a:defRPr/>
              </a:pPr>
              <a:t>10.09.2012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A862EC5-028E-4857-B548-FE2996C1D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ralrockart.ru/p2_gl2_3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Бизон - </a:t>
            </a:r>
            <a:r>
              <a:rPr lang="en-US" smtClean="0"/>
              <a:t>http://upload.wikimedia.org/wikipedia/commons/2/2b/Altamira%2C_bison.jpg</a:t>
            </a:r>
            <a:r>
              <a:rPr lang="ru-RU" smtClean="0"/>
              <a:t> (рисунок из пещеры Альтамира)</a:t>
            </a:r>
          </a:p>
          <a:p>
            <a:pPr>
              <a:spcBef>
                <a:spcPct val="0"/>
              </a:spcBef>
            </a:pPr>
            <a:r>
              <a:rPr lang="ru-RU" smtClean="0"/>
              <a:t>Олень - </a:t>
            </a:r>
            <a:r>
              <a:rPr lang="en-US" smtClean="0"/>
              <a:t>http://pics.livejournal.com/oksanaufa/pic/001c2pq4</a:t>
            </a:r>
            <a:r>
              <a:rPr lang="ru-RU" smtClean="0"/>
              <a:t> (рисунок из пещеры Фон-де-Гом )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406649-5E6D-48E2-8E11-B4B893D2270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План пещеры - </a:t>
            </a:r>
            <a:r>
              <a:rPr lang="en-US" smtClean="0">
                <a:hlinkClick r:id="rId3"/>
              </a:rPr>
              <a:t>http://uralrockart.ru/p2_gl2_3.html</a:t>
            </a:r>
            <a:r>
              <a:rPr lang="ru-RU" smtClean="0"/>
              <a:t> (Игнатьевская пещера на Урале)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E178CF-4A00-4E94-BA6B-CA4F51179D9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879F71-2C2B-49F0-8050-C2D20E1E443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шамана -  рабочая тетрадь стр. 21 </a:t>
            </a:r>
          </a:p>
          <a:p>
            <a:pPr>
              <a:spcBef>
                <a:spcPct val="0"/>
              </a:spcBef>
            </a:pPr>
            <a:r>
              <a:rPr lang="ru-RU" smtClean="0"/>
              <a:t>Рисунок бизона  - </a:t>
            </a:r>
            <a:r>
              <a:rPr lang="en-US" smtClean="0"/>
              <a:t>http://www.celtica.ru/image/arch12-gal16-1.jpg</a:t>
            </a: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0E56ED-9B04-4308-B034-5FEE7DECF3D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DA617B-6F9C-4322-B911-6364B6DAACF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172EC3-42C1-4BE4-98B5-EDA0B3E504C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Для выполнения задания необходимо воспользоваться встроенными средствами </a:t>
            </a:r>
            <a:r>
              <a:rPr lang="en-US" smtClean="0"/>
              <a:t>Microsoft  PPT</a:t>
            </a:r>
            <a:r>
              <a:rPr lang="ru-RU" smtClean="0"/>
              <a:t> в режиме просмотра (инструмент «ПЕРО»)</a:t>
            </a:r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3F84F6-E5E7-428D-9196-E6D75813D7B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5222F-EDA3-4CC4-82E5-A821341E79F2}" type="datetimeFigureOut">
              <a:rPr lang="ru-RU"/>
              <a:pPr>
                <a:defRPr/>
              </a:pPr>
              <a:t>10.09.2012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F0E94-F1D1-4509-BE01-6B9ED57B4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31BAF-ADAB-4E13-8FA4-F623C571E1FE}" type="datetimeFigureOut">
              <a:rPr lang="ru-RU"/>
              <a:pPr>
                <a:defRPr/>
              </a:pPr>
              <a:t>10.09.2012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AFCBB-C6CD-4486-B087-148F67EF3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86501-064B-4E19-9FEB-3B0940673187}" type="datetimeFigureOut">
              <a:rPr lang="ru-RU"/>
              <a:pPr>
                <a:defRPr/>
              </a:pPr>
              <a:t>10.09.2012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6D38B-3E67-4AF8-8E84-5DAC27B51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орнамент_первоб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56363"/>
            <a:ext cx="91440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8EB5E-2C08-43C0-AB4B-A0280793A00A}" type="datetimeFigureOut">
              <a:rPr lang="ru-RU"/>
              <a:pPr>
                <a:defRPr/>
              </a:pPr>
              <a:t>10.09.2012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8A5AD-263D-4F54-8F31-5DA9EF906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FDDE6-8EF9-4038-9CC9-06612957874C}" type="datetimeFigureOut">
              <a:rPr lang="ru-RU"/>
              <a:pPr>
                <a:defRPr/>
              </a:pPr>
              <a:t>10.09.2012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0F382-2B7D-4137-85C8-5BAB13320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8" descr="орнамент_первоб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56363"/>
            <a:ext cx="91440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anchor="ctr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863999"/>
            <a:ext cx="3600000" cy="5688000"/>
          </a:xfrm>
          <a:prstGeom prst="roundRect">
            <a:avLst>
              <a:gd name="adj" fmla="val 8568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000" y="863999"/>
            <a:ext cx="3600000" cy="5688000"/>
          </a:xfrm>
          <a:prstGeom prst="roundRect">
            <a:avLst>
              <a:gd name="adj" fmla="val 8568"/>
            </a:avLst>
          </a:prstGeom>
          <a:ln w="44450">
            <a:solidFill>
              <a:srgbClr val="00B05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76A6C-382E-4192-A69B-3FCB2321B0EA}" type="datetimeFigureOut">
              <a:rPr lang="ru-RU"/>
              <a:pPr>
                <a:defRPr/>
              </a:pPr>
              <a:t>10.09.2012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BE691-5D22-4C4F-BFB3-78D441A45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12E17-37A4-434A-9051-305C8ADE5AFA}" type="datetimeFigureOut">
              <a:rPr lang="ru-RU"/>
              <a:pPr>
                <a:defRPr/>
              </a:pPr>
              <a:t>10.09.2012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27CDA-BFB6-48BE-904D-410033ECC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anchor="ctr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Рисунок 5" descr="орнамент_первоб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56363"/>
            <a:ext cx="91440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3732B-3247-4BA8-B744-EB4A21A21201}" type="datetimeFigureOut">
              <a:rPr lang="ru-RU"/>
              <a:pPr>
                <a:defRPr/>
              </a:pPr>
              <a:t>10.09.2012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5B729-CFBB-4148-A193-2985AFA30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орнамент_первоб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56363"/>
            <a:ext cx="91440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anchor="ctr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EDA22-42A4-4A15-8DF9-517DFF3BB43C}" type="datetimeFigureOut">
              <a:rPr lang="ru-RU"/>
              <a:pPr>
                <a:defRPr/>
              </a:pPr>
              <a:t>10.09.2012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C5EA7-680C-4F12-A442-0CAD51A98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5A17D-FE62-438F-80D6-94CA254264C9}" type="datetimeFigureOut">
              <a:rPr lang="ru-RU"/>
              <a:pPr>
                <a:defRPr/>
              </a:pPr>
              <a:t>10.09.2012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40E9B-BB8F-4460-ABD2-BC97FA2F8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B61BE-B204-43C0-A414-7CA0887CEC19}" type="datetimeFigureOut">
              <a:rPr lang="ru-RU"/>
              <a:pPr>
                <a:defRPr/>
              </a:pPr>
              <a:t>10.09.2012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BA773-011C-4A5B-8A03-8DCC202A4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41450"/>
            <a:ext cx="8642350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81A535-CD4C-4EB5-B07C-E921697219CE}" type="datetimeFigureOut">
              <a:rPr lang="ru-RU"/>
              <a:pPr>
                <a:defRPr/>
              </a:pPr>
              <a:t>10.09.2012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D7BBA7-CC28-48E7-AAC7-546A02CC0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61" r:id="rId4"/>
    <p:sldLayoutId id="2147483657" r:id="rId5"/>
    <p:sldLayoutId id="2147483662" r:id="rId6"/>
    <p:sldLayoutId id="2147483663" r:id="rId7"/>
    <p:sldLayoutId id="2147483656" r:id="rId8"/>
    <p:sldLayoutId id="2147483655" r:id="rId9"/>
    <p:sldLayoutId id="2147483654" r:id="rId10"/>
    <p:sldLayoutId id="214748365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2.gif"/><Relationship Id="rId4" Type="http://schemas.openxmlformats.org/officeDocument/2006/relationships/image" Target="../media/image11.jpe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9363"/>
            <a:ext cx="3430588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60938" y="3600450"/>
            <a:ext cx="4186237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91023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ПЕРВЫЕ ХУДОЖНИКИ И ВОЛШЕБНИКИ</a:t>
            </a:r>
            <a:endParaRPr lang="ru-RU" dirty="0"/>
          </a:p>
        </p:txBody>
      </p:sp>
      <p:pic>
        <p:nvPicPr>
          <p:cNvPr id="14340" name="Рисунок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6240463"/>
            <a:ext cx="6084888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</a:t>
            </a:r>
            <a:r>
              <a:rPr lang="ru-RU" sz="1200">
                <a:solidFill>
                  <a:srgbClr val="400000"/>
                </a:solidFill>
              </a:rPr>
              <a:t>.</a:t>
            </a: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 Всеобщая история. 5</a:t>
            </a:r>
            <a:r>
              <a:rPr lang="ru-RU" sz="1200" b="1">
                <a:solidFill>
                  <a:srgbClr val="400000"/>
                </a:solidFill>
              </a:rPr>
              <a:t>-й</a:t>
            </a: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 класс. История Древнего мира</a:t>
            </a:r>
            <a:r>
              <a:rPr lang="ru-RU" sz="1200">
                <a:solidFill>
                  <a:srgbClr val="400000"/>
                </a:solidFill>
              </a:rPr>
              <a:t>,</a:t>
            </a: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  §3</a:t>
            </a:r>
            <a:r>
              <a:rPr lang="ru-RU" sz="1200">
                <a:solidFill>
                  <a:srgbClr val="400000"/>
                </a:solidFill>
              </a:rPr>
              <a:t>.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</a:t>
            </a:r>
            <a:r>
              <a:rPr lang="ru-RU" sz="1200">
                <a:solidFill>
                  <a:srgbClr val="400000"/>
                </a:solidFill>
              </a:rPr>
              <a:t>.</a:t>
            </a:r>
          </a:p>
        </p:txBody>
      </p:sp>
      <p:sp>
        <p:nvSpPr>
          <p:cNvPr id="14342" name="Прямоугольник 7"/>
          <p:cNvSpPr>
            <a:spLocks noChangeArrowheads="1"/>
          </p:cNvSpPr>
          <p:nvPr/>
        </p:nvSpPr>
        <p:spPr bwMode="auto">
          <a:xfrm>
            <a:off x="6394450" y="6488113"/>
            <a:ext cx="2749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999" y="980728"/>
            <a:ext cx="8640000" cy="2485787"/>
          </a:xfrm>
          <a:prstGeom prst="roundRect">
            <a:avLst/>
          </a:prstGeom>
          <a:blipFill>
            <a:blip r:embed="rId3" cstate="email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Программный уровень. </a:t>
            </a:r>
            <a:r>
              <a:rPr lang="ru-RU" sz="2800">
                <a:latin typeface="Comic Sans MS" pitchFamily="66" charset="0"/>
              </a:rPr>
              <a:t>Внимательно рассмотри рисунки первобытных людей и сделай подписи к наиболее ярким деталям рисунков, которые, на твой взгляд, объясняют разные стороны первобытного мировоззрения</a:t>
            </a:r>
            <a:r>
              <a:rPr lang="ru-RU" sz="2800"/>
              <a:t>.</a:t>
            </a:r>
          </a:p>
        </p:txBody>
      </p:sp>
      <p:grpSp>
        <p:nvGrpSpPr>
          <p:cNvPr id="2662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38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2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34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ПЕРВЫЙ ВЗГЛЯД НА МИР</a:t>
            </a:r>
            <a:endParaRPr lang="ru-RU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71600" y="3636000"/>
            <a:ext cx="2285064" cy="2844000"/>
          </a:xfrm>
          <a:prstGeom prst="roundRect">
            <a:avLst>
              <a:gd name="adj" fmla="val 11448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450026" y="3636000"/>
            <a:ext cx="3931806" cy="2844000"/>
          </a:xfrm>
          <a:prstGeom prst="roundRect">
            <a:avLst>
              <a:gd name="adj" fmla="val 8629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1087229"/>
            <a:ext cx="8640000" cy="2485787"/>
          </a:xfrm>
          <a:prstGeom prst="roundRect">
            <a:avLst/>
          </a:prstGeom>
          <a:blipFill>
            <a:blip r:embed="rId3" cstate="email"/>
            <a:tile tx="0" ty="0" sx="100000" sy="100000" flip="none" algn="tl"/>
          </a:blipFill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Программный уровень. </a:t>
            </a:r>
            <a:r>
              <a:rPr lang="ru-RU" sz="2800">
                <a:latin typeface="Comic Sans MS" pitchFamily="66" charset="0"/>
              </a:rPr>
              <a:t>Веришь ли ты </a:t>
            </a:r>
            <a:r>
              <a:rPr lang="ru-RU" sz="2800"/>
              <a:t>–</a:t>
            </a:r>
            <a:r>
              <a:rPr lang="ru-RU" sz="2800">
                <a:latin typeface="Comic Sans MS" pitchFamily="66" charset="0"/>
              </a:rPr>
              <a:t> современный человек </a:t>
            </a:r>
            <a:r>
              <a:rPr lang="ru-RU" sz="2800"/>
              <a:t>–</a:t>
            </a:r>
            <a:r>
              <a:rPr lang="ru-RU" sz="2800">
                <a:latin typeface="Comic Sans MS" pitchFamily="66" charset="0"/>
              </a:rPr>
              <a:t> в магию, духов, сверхъестественные свойства вещей? Приведи один–два аргумента в поддержку своей точки зрения.</a:t>
            </a:r>
          </a:p>
        </p:txBody>
      </p:sp>
      <p:grpSp>
        <p:nvGrpSpPr>
          <p:cNvPr id="2867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695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7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691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ПЕРВОЕ ПЕРЕЖИВАНИЕ МИРА</a:t>
            </a:r>
            <a:endParaRPr lang="ru-RU" sz="3600" dirty="0"/>
          </a:p>
        </p:txBody>
      </p:sp>
      <p:graphicFrame>
        <p:nvGraphicFramePr>
          <p:cNvPr id="28697" name="Group 25"/>
          <p:cNvGraphicFramePr>
            <a:graphicFrameLocks noGrp="1"/>
          </p:cNvGraphicFramePr>
          <p:nvPr/>
        </p:nvGraphicFramePr>
        <p:xfrm>
          <a:off x="252413" y="3781425"/>
          <a:ext cx="8639175" cy="2736850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43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2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39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ПЕРВОЕ ПЕРЕЖИВАНИЕ МИРА</a:t>
            </a:r>
            <a:endParaRPr lang="ru-RU" sz="3600" dirty="0"/>
          </a:p>
        </p:txBody>
      </p:sp>
      <p:grpSp>
        <p:nvGrpSpPr>
          <p:cNvPr id="30724" name="Группа 5"/>
          <p:cNvGrpSpPr>
            <a:grpSpLocks/>
          </p:cNvGrpSpPr>
          <p:nvPr/>
        </p:nvGrpSpPr>
        <p:grpSpPr bwMode="auto">
          <a:xfrm>
            <a:off x="239713" y="5013325"/>
            <a:ext cx="8640762" cy="646113"/>
            <a:chOff x="239744" y="5157192"/>
            <a:chExt cx="8640000" cy="64698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39744" y="5157192"/>
              <a:ext cx="8640000" cy="646986"/>
            </a:xfrm>
            <a:prstGeom prst="roundRect">
              <a:avLst/>
            </a:prstGeom>
            <a:blipFill>
              <a:blip r:embed="rId5" cstate="email"/>
              <a:tile tx="0" ty="0" sx="100000" sy="100000" flip="none" algn="tl"/>
            </a:blipFill>
            <a:ln w="254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ru-RU" sz="3200" dirty="0">
                  <a:solidFill>
                    <a:srgbClr val="800000"/>
                  </a:solidFill>
                  <a:latin typeface="+mn-lt"/>
                </a:rPr>
                <a:t>	</a:t>
              </a:r>
              <a:r>
                <a:rPr lang="ru-RU" sz="3200" dirty="0">
                  <a:solidFill>
                    <a:srgbClr val="800000"/>
                  </a:solidFill>
                  <a:latin typeface="+mn-lt"/>
                </a:rPr>
                <a:t>Сделай </a:t>
              </a:r>
              <a:r>
                <a:rPr lang="ru-RU" sz="3200" dirty="0">
                  <a:solidFill>
                    <a:srgbClr val="800000"/>
                  </a:solidFill>
                  <a:latin typeface="+mn-lt"/>
                </a:rPr>
                <a:t>вывод по проблеме урока.</a:t>
              </a:r>
            </a:p>
          </p:txBody>
        </p:sp>
        <p:sp>
          <p:nvSpPr>
            <p:cNvPr id="26" name="Овал 25"/>
            <p:cNvSpPr>
              <a:spLocks noChangeAspect="1"/>
            </p:cNvSpPr>
            <p:nvPr/>
          </p:nvSpPr>
          <p:spPr>
            <a:xfrm>
              <a:off x="828000" y="5354685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  <p:grpSp>
        <p:nvGrpSpPr>
          <p:cNvPr id="30725" name="Группа 1"/>
          <p:cNvGrpSpPr>
            <a:grpSpLocks/>
          </p:cNvGrpSpPr>
          <p:nvPr/>
        </p:nvGrpSpPr>
        <p:grpSpPr bwMode="auto">
          <a:xfrm>
            <a:off x="219075" y="1450975"/>
            <a:ext cx="8693150" cy="3254375"/>
            <a:chOff x="219456" y="1653095"/>
            <a:chExt cx="8692896" cy="325526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47803" y="1687031"/>
              <a:ext cx="8640000" cy="3194328"/>
            </a:xfrm>
            <a:prstGeom prst="roundRect">
              <a:avLst>
                <a:gd name="adj" fmla="val 8036"/>
              </a:avLst>
            </a:prstGeom>
            <a:blipFill>
              <a:blip r:embed="rId5" cstate="email"/>
              <a:tile tx="0" ty="0" sx="100000" sy="100000" flip="none" algn="tl"/>
            </a:blipFill>
            <a:ln w="254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3200">
                  <a:solidFill>
                    <a:srgbClr val="800000"/>
                  </a:solidFill>
                  <a:latin typeface="Comic Sans MS" pitchFamily="66" charset="0"/>
                </a:rPr>
                <a:t>	С помощью текста оцени</a:t>
              </a:r>
              <a:r>
                <a:rPr lang="ru-RU" sz="3200">
                  <a:solidFill>
                    <a:srgbClr val="800000"/>
                  </a:solidFill>
                </a:rPr>
                <a:t>,</a:t>
              </a:r>
              <a:r>
                <a:rPr lang="ru-RU" sz="3200">
                  <a:solidFill>
                    <a:srgbClr val="800000"/>
                  </a:solidFill>
                  <a:latin typeface="Comic Sans MS" pitchFamily="66" charset="0"/>
                </a:rPr>
                <a:t> вера твоих первобытных предков в магию, «чудеса», «колдунов» представляется тебе смешной и глупой или нет? Вспомни порядок </a:t>
              </a:r>
              <a:r>
                <a:rPr lang="ru-RU" sz="3200" b="1">
                  <a:solidFill>
                    <a:srgbClr val="C00000"/>
                  </a:solidFill>
                  <a:latin typeface="Comic Sans MS" pitchFamily="66" charset="0"/>
                </a:rPr>
                <a:t>продуктивного чтения</a:t>
              </a:r>
              <a:r>
                <a:rPr lang="ru-RU" sz="3200" b="1">
                  <a:solidFill>
                    <a:srgbClr val="800000"/>
                  </a:solidFill>
                  <a:latin typeface="Comic Sans MS" pitchFamily="66" charset="0"/>
                </a:rPr>
                <a:t> </a:t>
              </a:r>
              <a:r>
                <a:rPr lang="ru-RU" sz="3200">
                  <a:solidFill>
                    <a:srgbClr val="800000"/>
                  </a:solidFill>
                  <a:latin typeface="Comic Sans MS" pitchFamily="66" charset="0"/>
                </a:rPr>
                <a:t>(с. 9).</a:t>
              </a:r>
            </a:p>
          </p:txBody>
        </p:sp>
        <p:sp>
          <p:nvSpPr>
            <p:cNvPr id="19" name="Овал 18"/>
            <p:cNvSpPr>
              <a:spLocks noChangeAspect="1"/>
            </p:cNvSpPr>
            <p:nvPr/>
          </p:nvSpPr>
          <p:spPr>
            <a:xfrm>
              <a:off x="828000" y="1952864"/>
              <a:ext cx="252000" cy="252000"/>
            </a:xfrm>
            <a:prstGeom prst="ellipse">
              <a:avLst/>
            </a:prstGeom>
            <a:solidFill>
              <a:srgbClr val="99000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146" tIns="564384" rIns="17145" bIns="564382" spcCol="1270" anchor="ctr"/>
            <a:lstStyle/>
            <a:p>
              <a:pPr algn="ctr" defTabSz="1200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7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grpSp>
        <p:nvGrpSpPr>
          <p:cNvPr id="3277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6" name="Овал 5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778" name="Рисунок 8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71" name="Группа 9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1" name="Овал 10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774" name="Рисунок 11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Скругленный прямоугольник 14"/>
          <p:cNvSpPr/>
          <p:nvPr/>
        </p:nvSpPr>
        <p:spPr>
          <a:xfrm>
            <a:off x="612000" y="1685810"/>
            <a:ext cx="7920000" cy="4188381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ПЕРВОБЫТНЫЕ ЛЮДИ СТАРАЛИСЬ ПОНЯТЬ МИР, В ИХ СОЗНАНИИ ЗАРОЖДАЛИСЬ РЕЛИГИЯ, ИСКУССТВО, ОСНОВЫ НАУЧНЫХ ЗНАНИЙ.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980728"/>
            <a:ext cx="8640000" cy="2398871"/>
          </a:xfrm>
          <a:prstGeom prst="roundRect">
            <a:avLst>
              <a:gd name="adj" fmla="val 12311"/>
            </a:avLst>
          </a:prstGeom>
          <a:blipFill>
            <a:blip r:embed="rId3" cstate="email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Подбери подписи к рисункам религиозных представлений:</a:t>
            </a:r>
          </a:p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ru-RU" sz="2800">
                <a:latin typeface="Comic Sans MS" pitchFamily="66" charset="0"/>
              </a:rPr>
              <a:t>.</a:t>
            </a:r>
            <a:r>
              <a:rPr lang="ru-RU" sz="2800"/>
              <a:t> </a:t>
            </a:r>
            <a:r>
              <a:rPr lang="ru-RU" sz="2800">
                <a:latin typeface="Comic Sans MS" pitchFamily="66" charset="0"/>
              </a:rPr>
              <a:t>Вера в бессмертие души. </a:t>
            </a: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2</a:t>
            </a:r>
            <a:r>
              <a:rPr lang="ru-RU" sz="2800">
                <a:latin typeface="Comic Sans MS" pitchFamily="66" charset="0"/>
              </a:rPr>
              <a:t>. Вера в духов природы. </a:t>
            </a: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3</a:t>
            </a:r>
            <a:r>
              <a:rPr lang="ru-RU" sz="2800">
                <a:latin typeface="Comic Sans MS" pitchFamily="66" charset="0"/>
              </a:rPr>
              <a:t>. Принесение жертв богам. </a:t>
            </a: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4. </a:t>
            </a:r>
            <a:r>
              <a:rPr lang="ru-RU" sz="2800">
                <a:latin typeface="Comic Sans MS" pitchFamily="66" charset="0"/>
              </a:rPr>
              <a:t>Вера в магические возможности отдельных людей.</a:t>
            </a:r>
          </a:p>
        </p:txBody>
      </p:sp>
      <p:grpSp>
        <p:nvGrpSpPr>
          <p:cNvPr id="3379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3820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79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3816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448000" y="3600000"/>
            <a:ext cx="2065677" cy="2160000"/>
          </a:xfrm>
          <a:prstGeom prst="roundRect">
            <a:avLst>
              <a:gd name="adj" fmla="val 13780"/>
            </a:avLst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2000" y="3600000"/>
            <a:ext cx="2102907" cy="2160000"/>
          </a:xfrm>
          <a:prstGeom prst="roundRect">
            <a:avLst>
              <a:gd name="adj" fmla="val 12886"/>
            </a:avLst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08000" y="3624138"/>
            <a:ext cx="2075109" cy="2160000"/>
          </a:xfrm>
          <a:prstGeom prst="roundRect">
            <a:avLst>
              <a:gd name="adj" fmla="val 13793"/>
            </a:avLst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04000" y="3600000"/>
            <a:ext cx="2075109" cy="2160000"/>
          </a:xfrm>
          <a:prstGeom prst="roundRect">
            <a:avLst>
              <a:gd name="adj" fmla="val 13793"/>
            </a:avLst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27704" y="5877272"/>
            <a:ext cx="1080000" cy="540000"/>
          </a:xfrm>
          <a:prstGeom prst="roundRect">
            <a:avLst/>
          </a:prstGeom>
          <a:blipFill>
            <a:blip r:embed="rId3" cstate="email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940838" y="5877272"/>
            <a:ext cx="1080000" cy="540000"/>
          </a:xfrm>
          <a:prstGeom prst="roundRect">
            <a:avLst/>
          </a:prstGeom>
          <a:blipFill>
            <a:blip r:embed="rId3" cstate="email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105554" y="5877272"/>
            <a:ext cx="1080000" cy="540000"/>
          </a:xfrm>
          <a:prstGeom prst="roundRect">
            <a:avLst/>
          </a:prstGeom>
          <a:blipFill>
            <a:blip r:embed="rId3" cstate="email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301554" y="5877272"/>
            <a:ext cx="1080000" cy="540000"/>
          </a:xfrm>
          <a:prstGeom prst="roundRect">
            <a:avLst/>
          </a:prstGeom>
          <a:blipFill>
            <a:blip r:embed="rId3" cstate="email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5858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4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5854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grpSp>
        <p:nvGrpSpPr>
          <p:cNvPr id="35844" name="Группа 1"/>
          <p:cNvGrpSpPr>
            <a:grpSpLocks/>
          </p:cNvGrpSpPr>
          <p:nvPr/>
        </p:nvGrpSpPr>
        <p:grpSpPr bwMode="auto">
          <a:xfrm>
            <a:off x="252413" y="1341438"/>
            <a:ext cx="8639175" cy="2281237"/>
            <a:chOff x="252000" y="2155636"/>
            <a:chExt cx="8640000" cy="228147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52000" y="2155636"/>
              <a:ext cx="8640000" cy="2281476"/>
            </a:xfrm>
            <a:prstGeom prst="roundRect">
              <a:avLst>
                <a:gd name="adj" fmla="val 12311"/>
              </a:avLst>
            </a:prstGeom>
            <a:blipFill>
              <a:blip r:embed="rId4" cstate="email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	</a:t>
              </a:r>
              <a:r>
                <a:rPr lang="ru-RU" sz="3200" dirty="0">
                  <a:latin typeface="+mn-lt"/>
                </a:rPr>
                <a:t>Попробуй </a:t>
              </a:r>
              <a:r>
                <a:rPr lang="ru-RU" sz="3200" dirty="0">
                  <a:latin typeface="+mn-lt"/>
                </a:rPr>
                <a:t>выделить в представлениях и обычаях </a:t>
              </a:r>
              <a:r>
                <a:rPr lang="ru-RU" sz="3200" dirty="0">
                  <a:latin typeface="+mn-lt"/>
                </a:rPr>
                <a:t>современных людей </a:t>
              </a:r>
              <a:r>
                <a:rPr lang="ru-RU" sz="3200" dirty="0">
                  <a:latin typeface="+mn-lt"/>
                </a:rPr>
                <a:t>то, что так или иначе сохранилось от первобытных </a:t>
              </a:r>
              <a:r>
                <a:rPr lang="ru-RU" sz="3200" dirty="0">
                  <a:latin typeface="+mn-lt"/>
                </a:rPr>
                <a:t>времён</a:t>
              </a:r>
              <a:r>
                <a:rPr lang="ru-RU" sz="3200" dirty="0">
                  <a:latin typeface="+mn-lt"/>
                </a:rPr>
                <a:t>.</a:t>
              </a:r>
            </a:p>
          </p:txBody>
        </p:sp>
        <p:sp>
          <p:nvSpPr>
            <p:cNvPr id="19" name="Овал 18"/>
            <p:cNvSpPr>
              <a:spLocks noChangeAspect="1"/>
            </p:cNvSpPr>
            <p:nvPr/>
          </p:nvSpPr>
          <p:spPr>
            <a:xfrm>
              <a:off x="972000" y="2384912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/>
              </a:extLst>
            </a:blip>
            <a:stretch/>
          </p:blipFill>
          <p:spPr>
            <a:xfrm>
              <a:off x="444795" y="2348880"/>
              <a:ext cx="324000" cy="324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252413" y="4076700"/>
            <a:ext cx="84455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>
              <a:buFont typeface="Comic Sans MS" pitchFamily="66" charset="0"/>
              <a:buAutoNum type="arabicPeriod"/>
            </a:pPr>
            <a:r>
              <a:rPr lang="ru-RU" sz="3200">
                <a:latin typeface="Comic Sans MS" pitchFamily="66" charset="0"/>
              </a:rPr>
              <a:t>______________________________</a:t>
            </a:r>
          </a:p>
          <a:p>
            <a:pPr marL="514350" indent="-514350">
              <a:buFont typeface="Comic Sans MS" pitchFamily="66" charset="0"/>
              <a:buAutoNum type="arabicPeriod"/>
            </a:pPr>
            <a:r>
              <a:rPr lang="ru-RU" sz="3200">
                <a:latin typeface="Comic Sans MS" pitchFamily="66" charset="0"/>
              </a:rPr>
              <a:t>______________________________</a:t>
            </a:r>
          </a:p>
          <a:p>
            <a:pPr marL="514350" indent="-514350">
              <a:buFont typeface="Comic Sans MS" pitchFamily="66" charset="0"/>
              <a:buAutoNum type="arabicPeriod"/>
            </a:pPr>
            <a:r>
              <a:rPr lang="ru-RU" sz="3200">
                <a:latin typeface="Comic Sans MS" pitchFamily="66" charset="0"/>
              </a:rPr>
              <a:t>______________________________</a:t>
            </a:r>
          </a:p>
          <a:p>
            <a:pPr marL="514350" indent="-514350">
              <a:buFont typeface="Comic Sans MS" pitchFamily="66" charset="0"/>
              <a:buChar char="…"/>
            </a:pPr>
            <a:r>
              <a:rPr lang="ru-RU" sz="3200">
                <a:latin typeface="Comic Sans MS" pitchFamily="66" charset="0"/>
              </a:rPr>
              <a:t>______________________________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5445125"/>
            <a:ext cx="2873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Скругленный прямоугольник 25"/>
          <p:cNvSpPr/>
          <p:nvPr/>
        </p:nvSpPr>
        <p:spPr>
          <a:xfrm>
            <a:off x="415529" y="5012815"/>
            <a:ext cx="8332935" cy="1818370"/>
          </a:xfrm>
          <a:prstGeom prst="roundRect">
            <a:avLst/>
          </a:prstGeom>
          <a:blipFill>
            <a:blip r:embed="rId4" cstate="email"/>
            <a:tile tx="0" ty="0" sx="100000" sy="100000" flip="none" algn="tl"/>
          </a:blip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marL="457200" indent="-457200">
              <a:lnSpc>
                <a:spcPct val="90000"/>
              </a:lnSpc>
              <a:buFont typeface="Comic Sans MS" pitchFamily="66" charset="0"/>
              <a:buNone/>
            </a:pPr>
            <a:r>
              <a:rPr lang="ru-RU" sz="2800"/>
              <a:t>– </a:t>
            </a:r>
            <a:r>
              <a:rPr lang="ru-RU" sz="2800">
                <a:latin typeface="Comic Sans MS" pitchFamily="66" charset="0"/>
              </a:rPr>
              <a:t>Какое наблюдается противоречие, какой</a:t>
            </a:r>
            <a:r>
              <a:rPr lang="ru-RU" sz="2800"/>
              <a:t> </a:t>
            </a:r>
            <a:r>
              <a:rPr lang="ru-RU" sz="2800">
                <a:latin typeface="Comic Sans MS" pitchFamily="66" charset="0"/>
              </a:rPr>
              <a:t>возникает вопрос? </a:t>
            </a:r>
          </a:p>
          <a:p>
            <a:pPr marL="457200" indent="-457200">
              <a:lnSpc>
                <a:spcPct val="90000"/>
              </a:lnSpc>
              <a:buFont typeface="Comic Sans MS" pitchFamily="66" charset="0"/>
              <a:buNone/>
            </a:pPr>
            <a:r>
              <a:rPr lang="ru-RU" sz="2800"/>
              <a:t>– </a:t>
            </a:r>
            <a:r>
              <a:rPr lang="ru-RU" sz="2800">
                <a:latin typeface="Comic Sans MS" pitchFamily="66" charset="0"/>
              </a:rPr>
              <a:t>Обсудите его в парах, выберите лучший вариант,  сравните  его с авторским.</a:t>
            </a:r>
            <a:endParaRPr lang="ru-RU" sz="2600">
              <a:latin typeface="Comic Sans MS" pitchFamily="66" charset="0"/>
            </a:endParaRPr>
          </a:p>
        </p:txBody>
      </p:sp>
      <p:sp>
        <p:nvSpPr>
          <p:cNvPr id="16390" name="Объект 2"/>
          <p:cNvSpPr>
            <a:spLocks noGrp="1"/>
          </p:cNvSpPr>
          <p:nvPr>
            <p:ph sz="half" idx="1"/>
          </p:nvPr>
        </p:nvSpPr>
        <p:spPr>
          <a:xfrm>
            <a:off x="250825" y="863600"/>
            <a:ext cx="3600450" cy="4149725"/>
          </a:xfrm>
          <a:prstGeom prst="roundRect">
            <a:avLst>
              <a:gd name="adj" fmla="val 8569"/>
            </a:avLst>
          </a:prstGeom>
          <a:ln>
            <a:round/>
          </a:ln>
        </p:spPr>
        <p:txBody>
          <a:bodyPr/>
          <a:lstStyle/>
          <a:p>
            <a:pPr marL="88900" indent="358775">
              <a:spcBef>
                <a:spcPct val="0"/>
              </a:spcBef>
            </a:pPr>
            <a:r>
              <a:rPr lang="ru-RU" sz="2400" smtClean="0"/>
              <a:t>Здорово! А первобытные художники часто показывали свои рисунки друзьям?</a:t>
            </a:r>
          </a:p>
        </p:txBody>
      </p:sp>
      <p:sp>
        <p:nvSpPr>
          <p:cNvPr id="16391" name="Объект 3"/>
          <p:cNvSpPr>
            <a:spLocks noGrp="1"/>
          </p:cNvSpPr>
          <p:nvPr>
            <p:ph sz="half" idx="2"/>
          </p:nvPr>
        </p:nvSpPr>
        <p:spPr>
          <a:xfrm>
            <a:off x="5292725" y="863600"/>
            <a:ext cx="3598863" cy="4149725"/>
          </a:xfrm>
          <a:prstGeom prst="roundRect">
            <a:avLst>
              <a:gd name="adj" fmla="val 8569"/>
            </a:avLst>
          </a:prstGeom>
          <a:ln>
            <a:round/>
          </a:ln>
        </p:spPr>
        <p:txBody>
          <a:bodyPr/>
          <a:lstStyle/>
          <a:p>
            <a:pPr marL="88900" indent="358775">
              <a:spcBef>
                <a:spcPct val="0"/>
              </a:spcBef>
            </a:pPr>
            <a:r>
              <a:rPr lang="ru-RU" sz="2400" smtClean="0"/>
              <a:t>Эти рисунки были расположены очень далеко от входа. И добраться до них было трудно Посмотри на план пещеры. </a:t>
            </a:r>
          </a:p>
        </p:txBody>
      </p:sp>
      <p:pic>
        <p:nvPicPr>
          <p:cNvPr id="1639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6225" y="2859088"/>
            <a:ext cx="1992313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3560763"/>
            <a:ext cx="2260600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трелка вправо 18"/>
          <p:cNvSpPr/>
          <p:nvPr/>
        </p:nvSpPr>
        <p:spPr>
          <a:xfrm>
            <a:off x="3762000" y="2348920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>
            <a:off x="3762000" y="3429000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6400" name="Группа 21"/>
          <p:cNvGrpSpPr>
            <a:grpSpLocks/>
          </p:cNvGrpSpPr>
          <p:nvPr/>
        </p:nvGrpSpPr>
        <p:grpSpPr bwMode="auto">
          <a:xfrm rot="-1673593">
            <a:off x="5791200" y="3025775"/>
            <a:ext cx="2706688" cy="2335213"/>
            <a:chOff x="5796136" y="2742668"/>
            <a:chExt cx="2705921" cy="2335288"/>
          </a:xfrm>
        </p:grpSpPr>
        <p:pic>
          <p:nvPicPr>
            <p:cNvPr id="16409" name="Рисунок 4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8A5E45"/>
                </a:clrFrom>
                <a:clrTo>
                  <a:srgbClr val="8A5E4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6136" y="2742668"/>
              <a:ext cx="2705921" cy="2185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Прямая со стрелкой 6"/>
            <p:cNvCxnSpPr/>
            <p:nvPr/>
          </p:nvCxnSpPr>
          <p:spPr>
            <a:xfrm rot="713593" flipH="1" flipV="1">
              <a:off x="7574922" y="4818902"/>
              <a:ext cx="287256" cy="258771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Умножение 20"/>
            <p:cNvSpPr>
              <a:spLocks noChangeAspect="1"/>
            </p:cNvSpPr>
            <p:nvPr/>
          </p:nvSpPr>
          <p:spPr>
            <a:xfrm rot="1673593">
              <a:off x="6082498" y="2993266"/>
              <a:ext cx="252341" cy="250833"/>
            </a:xfrm>
            <a:prstGeom prst="mathMultiply">
              <a:avLst>
                <a:gd name="adj1" fmla="val 1199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Умножение 26"/>
            <p:cNvSpPr>
              <a:spLocks noChangeAspect="1"/>
            </p:cNvSpPr>
            <p:nvPr/>
          </p:nvSpPr>
          <p:spPr>
            <a:xfrm rot="1673593">
              <a:off x="8114734" y="4293839"/>
              <a:ext cx="252340" cy="250833"/>
            </a:xfrm>
            <a:prstGeom prst="mathMultiply">
              <a:avLst>
                <a:gd name="adj1" fmla="val 1199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40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08" name="Рисунок 14" descr="_1_~1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40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04" name="Рисунок 17" descr="Cartoon-Clipart-Free-18.gif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612000" y="1800000"/>
            <a:ext cx="7920000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ЗАЧЕМ ПЕРВОБЫТНЫЕ ЛЮДИ СОЗДАВАЛИ ПРОИЗВЕДЕНИЯ ИСКУССТВА?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2000" y="1800000"/>
            <a:ext cx="7920000" cy="3371136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1843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8445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8441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971600" y="-25663"/>
            <a:ext cx="7127272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ОПРЕДЕЛЯЕМ ПРОБЛЕМУ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252000" y="1149256"/>
            <a:ext cx="8640000" cy="1055608"/>
          </a:xfrm>
          <a:prstGeom prst="roundRect">
            <a:avLst/>
          </a:prstGeom>
          <a:blipFill>
            <a:blip r:embed="rId3" cstate="email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5600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</a:t>
            </a:r>
            <a:r>
              <a:rPr lang="ru-RU" sz="2800" b="1">
                <a:solidFill>
                  <a:srgbClr val="0070C0"/>
                </a:solidFill>
              </a:rPr>
              <a:t>.</a:t>
            </a:r>
            <a:r>
              <a:rPr lang="ru-RU" sz="28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800">
                <a:solidFill>
                  <a:srgbClr val="990000"/>
                </a:solidFill>
                <a:latin typeface="Comic Sans MS" pitchFamily="66" charset="0"/>
              </a:rPr>
              <a:t>С помощью стрелок укажи отличительные признаки религии.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640960" cy="69806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/>
              <a:t>ВСПОМИНАЕМ ТО, ЧТО ЗНАЕМ</a:t>
            </a:r>
          </a:p>
        </p:txBody>
      </p:sp>
      <p:grpSp>
        <p:nvGrpSpPr>
          <p:cNvPr id="1946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5" name="Овал 4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92" name="Рисунок 7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6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0" name="Овал 9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88" name="Рисунок 10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Скругленный прямоугольник 11"/>
          <p:cNvSpPr/>
          <p:nvPr/>
        </p:nvSpPr>
        <p:spPr>
          <a:xfrm>
            <a:off x="251520" y="2598352"/>
            <a:ext cx="3600000" cy="851297"/>
          </a:xfrm>
          <a:prstGeom prst="roundRect">
            <a:avLst/>
          </a:prstGeom>
          <a:blipFill>
            <a:blip r:embed="rId3" cstate="email"/>
            <a:tile tx="0" ty="0" sx="100000" sy="100000" flip="none" algn="tl"/>
          </a:blipFill>
          <a:ln w="12700">
            <a:solidFill>
              <a:schemeClr val="bg1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lang="ru-RU" sz="2000">
                <a:solidFill>
                  <a:srgbClr val="800000"/>
                </a:solidFill>
              </a:rPr>
              <a:t>ВЕРА В СУЩЕСТВОВАНИЕ ДУШИ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1520" y="3816000"/>
            <a:ext cx="2700000" cy="720000"/>
          </a:xfrm>
          <a:prstGeom prst="roundRect">
            <a:avLst/>
          </a:prstGeom>
          <a:blipFill>
            <a:blip r:embed="rId6" cstate="email"/>
            <a:tile tx="0" ty="0" sx="100000" sy="100000" flip="none" algn="tl"/>
          </a:blipFill>
          <a:ln w="44450"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2794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200">
                <a:solidFill>
                  <a:srgbClr val="800000"/>
                </a:solidFill>
              </a:rPr>
              <a:t>РЕЛИГИЯ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1520" y="4896000"/>
            <a:ext cx="2700000" cy="720000"/>
          </a:xfrm>
          <a:prstGeom prst="roundRect">
            <a:avLst/>
          </a:prstGeom>
          <a:blipFill>
            <a:blip r:embed="rId6" cstate="email"/>
            <a:tile tx="0" ty="0" sx="100000" sy="100000" flip="none" algn="tl"/>
          </a:blipFill>
          <a:ln w="44450"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 </a:t>
            </a:r>
            <a:r>
              <a:rPr lang="ru-RU" sz="4000" b="1" dirty="0"/>
              <a:t>. . . </a:t>
            </a:r>
            <a:endParaRPr lang="ru-RU" sz="4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6080611"/>
            <a:ext cx="3600000" cy="510778"/>
          </a:xfrm>
          <a:prstGeom prst="roundRect">
            <a:avLst/>
          </a:prstGeom>
          <a:blipFill>
            <a:blip r:embed="rId3" cstate="email"/>
            <a:tile tx="0" ty="0" sx="100000" sy="100000" flip="none" algn="tl"/>
          </a:blipFill>
          <a:ln w="12700">
            <a:solidFill>
              <a:schemeClr val="bg1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lang="ru-RU" sz="2200">
                <a:solidFill>
                  <a:srgbClr val="800000"/>
                </a:solidFill>
              </a:rPr>
              <a:t>ТВОРЧЕСТВО ЛЮДЕЙ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80000" y="2546300"/>
            <a:ext cx="4320000" cy="919401"/>
          </a:xfrm>
          <a:prstGeom prst="roundRect">
            <a:avLst/>
          </a:prstGeom>
          <a:blipFill>
            <a:blip r:embed="rId3" cstate="email"/>
            <a:tile tx="0" ty="0" sx="100000" sy="100000" flip="none" algn="tl"/>
          </a:blipFill>
          <a:ln w="12700">
            <a:solidFill>
              <a:schemeClr val="bg1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r>
              <a:rPr lang="ru-RU" sz="2200">
                <a:solidFill>
                  <a:srgbClr val="800000"/>
                </a:solidFill>
              </a:rPr>
              <a:t>Вера в сверхъестественные силы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80000" y="3698300"/>
            <a:ext cx="4320000" cy="919401"/>
          </a:xfrm>
          <a:prstGeom prst="roundRect">
            <a:avLst/>
          </a:prstGeom>
          <a:blipFill>
            <a:blip r:embed="rId3" cstate="email"/>
            <a:tile tx="0" ty="0" sx="100000" sy="100000" flip="none" algn="tl"/>
          </a:blipFill>
          <a:ln w="12700">
            <a:solidFill>
              <a:schemeClr val="bg1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r>
              <a:rPr lang="ru-RU" sz="2200">
                <a:solidFill>
                  <a:srgbClr val="800000"/>
                </a:solidFill>
              </a:rPr>
              <a:t>Литературные, </a:t>
            </a:r>
            <a:r>
              <a:rPr lang="ru-RU" sz="2200">
                <a:solidFill>
                  <a:srgbClr val="800000"/>
                </a:solidFill>
                <a:latin typeface="Arial" charset="0"/>
              </a:rPr>
              <a:t>м</a:t>
            </a:r>
            <a:r>
              <a:rPr lang="ru-RU" sz="2200">
                <a:solidFill>
                  <a:srgbClr val="800000"/>
                </a:solidFill>
              </a:rPr>
              <a:t>узыкальные,</a:t>
            </a:r>
            <a:r>
              <a:rPr lang="ru-RU" sz="2200">
                <a:solidFill>
                  <a:srgbClr val="800000"/>
                </a:solidFill>
                <a:latin typeface="Arial" charset="0"/>
              </a:rPr>
              <a:t> </a:t>
            </a:r>
            <a:r>
              <a:rPr lang="ru-RU" sz="2200">
                <a:solidFill>
                  <a:srgbClr val="800000"/>
                </a:solidFill>
              </a:rPr>
              <a:t>скульптурные произведения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80000" y="4732873"/>
            <a:ext cx="4320000" cy="968455"/>
          </a:xfrm>
          <a:prstGeom prst="roundRect">
            <a:avLst/>
          </a:prstGeom>
          <a:blipFill>
            <a:blip r:embed="rId3" cstate="email"/>
            <a:tile tx="0" ty="0" sx="100000" sy="100000" flip="none" algn="tl"/>
          </a:blipFill>
          <a:ln w="12700">
            <a:solidFill>
              <a:schemeClr val="bg1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r>
              <a:rPr lang="ru-RU" sz="2200">
                <a:solidFill>
                  <a:srgbClr val="800000"/>
                </a:solidFill>
              </a:rPr>
              <a:t>Вера людей в чудеса</a:t>
            </a:r>
          </a:p>
          <a:p>
            <a:r>
              <a:rPr lang="ru-RU" sz="2200">
                <a:solidFill>
                  <a:srgbClr val="800000"/>
                </a:solidFill>
              </a:rPr>
              <a:t>(сверхъестественные</a:t>
            </a:r>
            <a:r>
              <a:rPr lang="ru-RU" sz="2200">
                <a:solidFill>
                  <a:srgbClr val="800000"/>
                </a:solidFill>
                <a:latin typeface="Arial" charset="0"/>
              </a:rPr>
              <a:t> я</a:t>
            </a:r>
            <a:r>
              <a:rPr lang="ru-RU" sz="2200">
                <a:solidFill>
                  <a:srgbClr val="800000"/>
                </a:solidFill>
              </a:rPr>
              <a:t>вления)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80000" y="5858300"/>
            <a:ext cx="4320000" cy="919401"/>
          </a:xfrm>
          <a:prstGeom prst="roundRect">
            <a:avLst/>
          </a:prstGeom>
          <a:blipFill>
            <a:blip r:embed="rId3" cstate="email"/>
            <a:tile tx="0" ty="0" sx="100000" sy="100000" flip="none" algn="tl"/>
          </a:blipFill>
          <a:ln w="12700">
            <a:solidFill>
              <a:schemeClr val="bg1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r>
              <a:rPr lang="ru-RU" sz="2200">
                <a:solidFill>
                  <a:srgbClr val="800000"/>
                </a:solidFill>
              </a:rPr>
              <a:t>Создание художественных образов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252000" y="895955"/>
            <a:ext cx="8640000" cy="1510616"/>
          </a:xfrm>
          <a:prstGeom prst="round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254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tIns="36000" bIns="36000" anchor="ctr">
            <a:spAutoFit/>
          </a:bodyPr>
          <a:lstStyle/>
          <a:p>
            <a:pPr indent="355600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Программный уровень. </a:t>
            </a:r>
            <a:r>
              <a:rPr lang="ru-RU" sz="2800">
                <a:solidFill>
                  <a:srgbClr val="990000"/>
                </a:solidFill>
                <a:latin typeface="Comic Sans MS" pitchFamily="66" charset="0"/>
              </a:rPr>
              <a:t>Запиши название понятия, к которому относятся оставшиеся  признаки.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/>
              <a:t>ВСПОМИНАЕМ ТО, ЧТО ЗНАЕМ</a:t>
            </a:r>
          </a:p>
        </p:txBody>
      </p:sp>
      <p:grpSp>
        <p:nvGrpSpPr>
          <p:cNvPr id="21509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5" name="Овал 4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40" name="Рисунок 7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10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0" name="Овал 9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36" name="Рисунок 10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Скругленный прямоугольник 11"/>
          <p:cNvSpPr/>
          <p:nvPr/>
        </p:nvSpPr>
        <p:spPr>
          <a:xfrm>
            <a:off x="251520" y="2598352"/>
            <a:ext cx="3600000" cy="851297"/>
          </a:xfrm>
          <a:prstGeom prst="round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25400">
            <a:solidFill>
              <a:schemeClr val="bg1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lang="ru-RU" sz="2000">
                <a:solidFill>
                  <a:srgbClr val="800000"/>
                </a:solidFill>
              </a:rPr>
              <a:t>ВЕРА В СУЩЕСТВОВАНИЕ ДУШИ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1520" y="3816000"/>
            <a:ext cx="2700000" cy="720000"/>
          </a:xfrm>
          <a:prstGeom prst="roundRect">
            <a:avLst/>
          </a:prstGeom>
          <a:blipFill dpi="0" rotWithShape="1">
            <a:blip r:embed="rId5" cstate="email">
              <a:alphaModFix amt="99000"/>
            </a:blip>
            <a:srcRect/>
            <a:tile tx="0" ty="0" sx="100000" sy="100000" flip="none" algn="tl"/>
          </a:blipFill>
          <a:ln w="41275"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2794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200">
                <a:solidFill>
                  <a:srgbClr val="800000"/>
                </a:solidFill>
              </a:rPr>
              <a:t>РЕЛИГИЯ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1520" y="4896000"/>
            <a:ext cx="2700000" cy="720000"/>
          </a:xfrm>
          <a:prstGeom prst="roundRect">
            <a:avLst/>
          </a:prstGeom>
          <a:blipFill dpi="0" rotWithShape="1">
            <a:blip r:embed="rId5" cstate="email">
              <a:alphaModFix amt="99000"/>
            </a:blip>
            <a:srcRect/>
            <a:tile tx="0" ty="0" sx="100000" sy="100000" flip="none" algn="tl"/>
          </a:blipFill>
          <a:ln w="41275"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 </a:t>
            </a:r>
            <a:r>
              <a:rPr lang="ru-RU" sz="4000" b="1" dirty="0"/>
              <a:t>. . . </a:t>
            </a:r>
            <a:endParaRPr lang="ru-RU" sz="4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6080611"/>
            <a:ext cx="3600000" cy="510778"/>
          </a:xfrm>
          <a:prstGeom prst="round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25400">
            <a:solidFill>
              <a:schemeClr val="bg1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lang="ru-RU" sz="2200">
                <a:solidFill>
                  <a:srgbClr val="800000"/>
                </a:solidFill>
              </a:rPr>
              <a:t>ТВОРЧЕСТВО ЛЮДЕЙ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80000" y="2546300"/>
            <a:ext cx="4320000" cy="919401"/>
          </a:xfrm>
          <a:prstGeom prst="round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25400">
            <a:solidFill>
              <a:schemeClr val="bg1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r>
              <a:rPr lang="ru-RU" sz="2000">
                <a:solidFill>
                  <a:srgbClr val="800000"/>
                </a:solidFill>
              </a:rPr>
              <a:t>Вера</a:t>
            </a:r>
            <a:r>
              <a:rPr lang="ru-RU" sz="2400">
                <a:solidFill>
                  <a:srgbClr val="800000"/>
                </a:solidFill>
              </a:rPr>
              <a:t> в сверхъестественные силы</a:t>
            </a:r>
            <a:endParaRPr lang="ru-RU" sz="2200">
              <a:solidFill>
                <a:srgbClr val="8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03975" y="3698300"/>
            <a:ext cx="4394904" cy="919401"/>
          </a:xfrm>
          <a:prstGeom prst="round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25400">
            <a:solidFill>
              <a:schemeClr val="bg1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r>
              <a:rPr lang="ru-RU" sz="2000">
                <a:solidFill>
                  <a:srgbClr val="800000"/>
                </a:solidFill>
              </a:rPr>
              <a:t>Литературные, </a:t>
            </a:r>
            <a:r>
              <a:rPr lang="ru-RU" sz="2000">
                <a:solidFill>
                  <a:srgbClr val="800000"/>
                </a:solidFill>
                <a:latin typeface="Arial" charset="0"/>
              </a:rPr>
              <a:t>м</a:t>
            </a:r>
            <a:r>
              <a:rPr lang="ru-RU" sz="2000">
                <a:solidFill>
                  <a:srgbClr val="800000"/>
                </a:solidFill>
              </a:rPr>
              <a:t>узыкальные,</a:t>
            </a:r>
          </a:p>
          <a:p>
            <a:r>
              <a:rPr lang="ru-RU" sz="2000">
                <a:solidFill>
                  <a:srgbClr val="800000"/>
                </a:solidFill>
              </a:rPr>
              <a:t>скульптурные  произведения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80000" y="4778300"/>
            <a:ext cx="4320000" cy="919401"/>
          </a:xfrm>
          <a:prstGeom prst="round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25400">
            <a:solidFill>
              <a:schemeClr val="bg1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r>
              <a:rPr lang="ru-RU" sz="2200">
                <a:solidFill>
                  <a:srgbClr val="800000"/>
                </a:solidFill>
              </a:rPr>
              <a:t>Вера людей в чудеса</a:t>
            </a:r>
          </a:p>
          <a:p>
            <a:r>
              <a:rPr lang="ru-RU" sz="2200">
                <a:solidFill>
                  <a:srgbClr val="800000"/>
                </a:solidFill>
              </a:rPr>
              <a:t>(</a:t>
            </a:r>
            <a:r>
              <a:rPr lang="ru-RU" sz="2000">
                <a:solidFill>
                  <a:srgbClr val="800000"/>
                </a:solidFill>
              </a:rPr>
              <a:t>сверхъестественные</a:t>
            </a:r>
            <a:r>
              <a:rPr lang="ru-RU" sz="2200">
                <a:solidFill>
                  <a:srgbClr val="800000"/>
                </a:solidFill>
              </a:rPr>
              <a:t> явления)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80000" y="5858300"/>
            <a:ext cx="4320000" cy="919401"/>
          </a:xfrm>
          <a:prstGeom prst="roundRect">
            <a:avLst/>
          </a:prstGeom>
          <a:blipFill dpi="0" rotWithShape="1">
            <a:blip r:embed="rId2" cstate="email"/>
            <a:srcRect/>
            <a:tile tx="0" ty="0" sx="100000" sy="100000" flip="none" algn="tl"/>
          </a:blipFill>
          <a:ln w="25400">
            <a:solidFill>
              <a:schemeClr val="bg1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r>
              <a:rPr lang="ru-RU" sz="2000">
                <a:solidFill>
                  <a:srgbClr val="800000"/>
                </a:solidFill>
              </a:rPr>
              <a:t>Создание</a:t>
            </a:r>
            <a:r>
              <a:rPr lang="ru-RU" sz="2400">
                <a:solidFill>
                  <a:srgbClr val="800000"/>
                </a:solidFill>
              </a:rPr>
              <a:t> художественных образов</a:t>
            </a:r>
            <a:endParaRPr lang="ru-RU" sz="220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264669" y="1153625"/>
            <a:ext cx="8640000" cy="1987343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254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tIns="36000" bIns="36000" anchor="ctr">
            <a:spAutoFit/>
          </a:bodyPr>
          <a:lstStyle/>
          <a:p>
            <a:r>
              <a:rPr lang="ru-RU" sz="2800">
                <a:latin typeface="Comic Sans MS" pitchFamily="66" charset="0"/>
              </a:rPr>
              <a:t>	Распиши день первобытной родовой общины: сколько времени останется на занятия искусством после изнурительного труда в борьбе за существование? (§2)</a:t>
            </a:r>
            <a:endParaRPr lang="ru-RU" sz="2800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/>
              <a:t>ВСПОМИНАЕМ ТО, ЧТО ЗНАЕМ</a:t>
            </a:r>
          </a:p>
        </p:txBody>
      </p:sp>
      <p:grpSp>
        <p:nvGrpSpPr>
          <p:cNvPr id="2253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5" name="Овал 4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2545" name="Рисунок 7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0" name="Овал 9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2541" name="Рисунок 10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/>
            </a:extLst>
          </a:blip>
          <a:srcRect r="1825"/>
          <a:stretch/>
        </p:blipFill>
        <p:spPr bwMode="auto">
          <a:xfrm>
            <a:off x="252000" y="3501008"/>
            <a:ext cx="4162838" cy="2340000"/>
          </a:xfrm>
          <a:prstGeom prst="roundRect">
            <a:avLst>
              <a:gd name="adj" fmla="val 6461"/>
            </a:avLst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16000" y="3501008"/>
            <a:ext cx="4164057" cy="2340000"/>
          </a:xfrm>
          <a:prstGeom prst="roundRect">
            <a:avLst>
              <a:gd name="adj" fmla="val 9224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22" name="Овал 21"/>
          <p:cNvSpPr>
            <a:spLocks noChangeAspect="1"/>
          </p:cNvSpPr>
          <p:nvPr/>
        </p:nvSpPr>
        <p:spPr>
          <a:xfrm>
            <a:off x="684000" y="1376800"/>
            <a:ext cx="252000" cy="252000"/>
          </a:xfrm>
          <a:prstGeom prst="ellipse">
            <a:avLst/>
          </a:prstGeom>
          <a:solidFill>
            <a:srgbClr val="0070C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241" tIns="562479" rIns="15240" bIns="562477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grpSp>
        <p:nvGrpSpPr>
          <p:cNvPr id="2355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6" name="Овал 5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63" name="Рисунок 8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5" name="Группа 9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1" name="Овал 10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559" name="Рисунок 11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Скругленный прямоугольник 12"/>
          <p:cNvSpPr/>
          <p:nvPr/>
        </p:nvSpPr>
        <p:spPr>
          <a:xfrm>
            <a:off x="432000" y="2426039"/>
            <a:ext cx="7202613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 anchor="ctr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ПЕРВЫЙ ВЗГЛЯД НА МИР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2000" y="3866039"/>
            <a:ext cx="8275022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ПЕРВОЕ ПЕРЕЖИВАНИЕ МИРА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1073188"/>
            <a:ext cx="8640000" cy="1532334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r>
              <a:rPr lang="ru-RU" sz="2800">
                <a:solidFill>
                  <a:srgbClr val="800000"/>
                </a:solidFill>
                <a:latin typeface="Comic Sans MS" pitchFamily="66" charset="0"/>
              </a:rPr>
              <a:t>	</a:t>
            </a:r>
            <a:r>
              <a:rPr lang="ru-RU" sz="2800">
                <a:latin typeface="Comic Sans MS" pitchFamily="66" charset="0"/>
              </a:rPr>
              <a:t>Выдели отличия во взглядах на мир первобытных и современных людей. (</a:t>
            </a:r>
            <a:r>
              <a:rPr lang="ru-RU" sz="2800"/>
              <a:t>У</a:t>
            </a:r>
            <a:r>
              <a:rPr lang="ru-RU" sz="2800">
                <a:latin typeface="Comic Sans MS" pitchFamily="66" charset="0"/>
              </a:rPr>
              <a:t>чебник</a:t>
            </a:r>
            <a:r>
              <a:rPr lang="ru-RU" sz="2800"/>
              <a:t>,</a:t>
            </a:r>
            <a:r>
              <a:rPr lang="ru-RU" sz="2800">
                <a:latin typeface="Comic Sans MS" pitchFamily="66" charset="0"/>
              </a:rPr>
              <a:t> с. 28</a:t>
            </a:r>
            <a:r>
              <a:rPr lang="ru-RU" sz="2800"/>
              <a:t>–</a:t>
            </a:r>
            <a:r>
              <a:rPr lang="ru-RU" sz="2800">
                <a:latin typeface="Comic Sans MS" pitchFamily="66" charset="0"/>
              </a:rPr>
              <a:t>31</a:t>
            </a:r>
            <a:r>
              <a:rPr lang="ru-RU" sz="2800"/>
              <a:t>.</a:t>
            </a:r>
            <a:r>
              <a:rPr lang="ru-RU" sz="2800">
                <a:latin typeface="Comic Sans MS" pitchFamily="66" charset="0"/>
              </a:rPr>
              <a:t>)</a:t>
            </a:r>
            <a:endParaRPr lang="ru-RU" sz="2800">
              <a:solidFill>
                <a:srgbClr val="800000"/>
              </a:solidFill>
              <a:latin typeface="Comic Sans MS" pitchFamily="66" charset="0"/>
            </a:endParaRPr>
          </a:p>
        </p:txBody>
      </p:sp>
      <p:grpSp>
        <p:nvGrpSpPr>
          <p:cNvPr id="2458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592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8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588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ПЕРВЫЙ ВЗГЛЯД НА МИР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2852738"/>
            <a:ext cx="8642350" cy="38163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Первобытные </a:t>
            </a:r>
            <a:r>
              <a:rPr lang="ru-RU" sz="2800" dirty="0"/>
              <a:t>взгляды на </a:t>
            </a:r>
            <a:r>
              <a:rPr lang="ru-RU" sz="2800" dirty="0" smtClean="0"/>
              <a:t>мир отличаются </a:t>
            </a:r>
            <a:r>
              <a:rPr lang="ru-RU" sz="2800" dirty="0"/>
              <a:t>от современных следующими </a:t>
            </a:r>
            <a:r>
              <a:rPr lang="ru-RU" sz="2800" dirty="0" smtClean="0"/>
              <a:t>признаками: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 smtClean="0"/>
              <a:t>__________________________________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 smtClean="0"/>
              <a:t>__________________________________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dirty="0" smtClean="0"/>
              <a:t>__________________________________</a:t>
            </a:r>
          </a:p>
          <a:p>
            <a:pPr fontAlgn="auto">
              <a:spcAft>
                <a:spcPts val="0"/>
              </a:spcAft>
              <a:buFont typeface="Comic Sans MS" pitchFamily="66" charset="0"/>
              <a:buChar char="…"/>
              <a:defRPr/>
            </a:pPr>
            <a:r>
              <a:rPr lang="ru-RU" sz="2800" dirty="0" smtClean="0"/>
              <a:t>___________________________________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Таким образом… _______________________</a:t>
            </a:r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828000" y="1260000"/>
            <a:ext cx="252000" cy="252000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241" tIns="562479" rIns="15240" bIns="562477" spcCol="1270" anchor="ctr"/>
          <a:lstStyle/>
          <a:p>
            <a:pPr algn="ctr" defTabSz="10668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1073188"/>
            <a:ext cx="8640000" cy="1532334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Программный </a:t>
            </a:r>
            <a:r>
              <a:rPr lang="ru-RU" sz="2800" b="1" dirty="0">
                <a:solidFill>
                  <a:srgbClr val="0070C0"/>
                </a:solidFill>
                <a:latin typeface="+mn-lt"/>
              </a:rPr>
              <a:t>уровень. </a:t>
            </a:r>
            <a:r>
              <a:rPr lang="ru-RU" sz="2800" dirty="0">
                <a:latin typeface="+mn-lt"/>
              </a:rPr>
              <a:t>Докажи, что у первобытных людей зарождалась религия.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Заполни таблицу.</a:t>
            </a:r>
            <a:endParaRPr lang="ru-RU" sz="2800" dirty="0">
              <a:solidFill>
                <a:srgbClr val="800000"/>
              </a:solidFill>
              <a:latin typeface="+mn-lt"/>
            </a:endParaRPr>
          </a:p>
        </p:txBody>
      </p:sp>
      <p:grpSp>
        <p:nvGrpSpPr>
          <p:cNvPr id="2560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32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28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ПЕРВЫЙ ВЗГЛЯД НА МИР</a:t>
            </a:r>
            <a:endParaRPr lang="ru-RU" sz="3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2413" y="2781300"/>
          <a:ext cx="8639175" cy="3960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0"/>
                <a:gridCol w="4320000"/>
              </a:tblGrid>
              <a:tr h="86936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ПРИЗНАКИ РЕЛИГИИ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ВЗГЛЯДЫ ПЕРВОБЫТНЫХ ЛЮДЕЙ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6936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Вера в сверхъестественные силы, богов, Бога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298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Вера в существование души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6936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Вера в чудеса (явления, которые нельзя объяснить)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6936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Религиозные обряды</a:t>
                      </a:r>
                    </a:p>
                    <a:p>
                      <a:r>
                        <a:rPr lang="ru-RU" sz="2400" dirty="0" smtClean="0"/>
                        <a:t>(священнодействия)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">
      <a:dk1>
        <a:srgbClr val="800000"/>
      </a:dk1>
      <a:lt1>
        <a:srgbClr val="800000"/>
      </a:lt1>
      <a:dk2>
        <a:srgbClr val="800000"/>
      </a:dk2>
      <a:lt2>
        <a:srgbClr val="800000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3642</TotalTime>
  <Words>429</Words>
  <Application>Microsoft Office PowerPoint</Application>
  <PresentationFormat>Экран (4:3)</PresentationFormat>
  <Paragraphs>79</Paragraphs>
  <Slides>15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Comic Sans MS</vt:lpstr>
      <vt:lpstr>Arial</vt:lpstr>
      <vt:lpstr>Calibri</vt:lpstr>
      <vt:lpstr>Тема Office</vt:lpstr>
      <vt:lpstr>Тема Office</vt:lpstr>
      <vt:lpstr>Тема Office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ПЕРВЫЕ ВОЛШЕБНИКИ И ХУДОЖНИКИ</dc:title>
  <dc:creator>Telli</dc:creator>
  <cp:lastModifiedBy>Admin</cp:lastModifiedBy>
  <cp:revision>147</cp:revision>
  <dcterms:created xsi:type="dcterms:W3CDTF">2012-04-06T18:00:09Z</dcterms:created>
  <dcterms:modified xsi:type="dcterms:W3CDTF">2012-09-09T20:32:29Z</dcterms:modified>
</cp:coreProperties>
</file>