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5" r:id="rId4"/>
    <p:sldId id="266" r:id="rId5"/>
    <p:sldId id="272" r:id="rId6"/>
    <p:sldId id="273" r:id="rId7"/>
    <p:sldId id="271" r:id="rId8"/>
    <p:sldId id="270" r:id="rId9"/>
    <p:sldId id="276" r:id="rId10"/>
    <p:sldId id="275" r:id="rId11"/>
    <p:sldId id="269" r:id="rId12"/>
    <p:sldId id="274" r:id="rId13"/>
    <p:sldId id="267" r:id="rId14"/>
    <p:sldId id="268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990000"/>
    <a:srgbClr val="0000CC"/>
    <a:srgbClr val="FFDDBF"/>
    <a:srgbClr val="EBBB8A"/>
    <a:srgbClr val="E7B98A"/>
    <a:srgbClr val="050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84468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0942E6-EAB8-4ED7-A5FF-404484D25610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143A4F-5DE7-483E-8845-CF4D6AC67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«Новый солдат» № 226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0EE5CE-3745-4E8D-99ED-4EF01EA8E4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852FC4-0D19-4144-AE5E-A1B5972269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69AFF5-D461-47ED-8B4E-E420832495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5B59EF-3FE9-4A91-A0B1-001F24E17B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завершение показа слайдов. Щелчок за пределами кнопки открывает слайды с иллюстрациями стр. 199-202 учебника.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67417F-DB0A-4585-A8DB-840B609A16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ссылка на слайд с иллюстрациями со стр. 202 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46151F-DAA7-4A65-8231-4C8FE00B35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гиперссылка на слайд 15 с заданием.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BF4701-8C4B-4D60-8B7C-AC68EDBFA8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1633D7-F81E-4150-91A7-465F2E0ED2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5FA390-A825-48F7-837F-67176D3C62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ECDC1D-6989-42FD-A480-9E73D32ECE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C97985-92C7-433F-9FDC-70211D541A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 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http://upload.wikimedia.org/wikipedia/commons/b/b0/Diadochen1.png?uselang=ru</a:t>
            </a:r>
            <a:r>
              <a:rPr lang="ru-RU" smtClean="0"/>
              <a:t> 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E91845-9561-4161-9EC7-3BBDC5C8DA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9F5FEE-1BB1-4A8D-B550-C3CF14DD27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447152-5A55-43C7-848A-0226DB831C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5B8761-9948-4B7F-BFCB-370A9C7D66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CFF5-99FD-4B66-BD9A-8D38B6CD479C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7A1B-1128-4E1F-ADC1-6BF98EA4F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25BD-9520-46F8-BEE8-5A04C814B84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CC00-1156-491D-A8AD-51537EF88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9EE4-FF8F-4AA8-A714-F928CFDA00E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C953-DCDC-40D8-AD6A-413A06363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5B2C-62D6-44BF-B514-940E8CA6CE04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C613-2544-40CF-ADAC-55A7D99CC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E679-26C9-4E54-B1A2-6DAD53EBB7BA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B5F6-8ECA-4A07-808E-D26CF2D85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43B6-6DEB-4958-85F2-75E2BD314D0B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0F80-B055-45F2-A50F-551840458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9D5E-6478-401E-B851-982DF2BCC9B1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FD75-3EEB-4B9C-991A-1345B410C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3BE3-99C6-41DF-AEAB-219AA425DD0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3800-E545-42C3-AD64-2D329BA9E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DD5F-8969-4A86-9B73-E064A2E6A3D8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2939-E94C-418E-91FA-469E916B9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CD5B-5A59-4E30-AB60-522F7F42A074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2C3F-8BEE-4D18-9F0F-BD0A5E738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1CF6-D42A-4181-803A-44D4F96AD0E6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21D3-D40B-4F20-8259-2305DB597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1A120E-7309-46B5-B9EC-42620117407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55574E-682F-4E61-B82F-4220BE528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gif"/><Relationship Id="rId9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ЭЛЛИНИСТИЧЕСКАЯ ЦИВИЛИЗАЦИЯ</a:t>
            </a:r>
            <a:endParaRPr lang="ru-RU" dirty="0"/>
          </a:p>
        </p:txBody>
      </p:sp>
      <p:pic>
        <p:nvPicPr>
          <p:cNvPr id="14338" name="Рисунок 5" descr="лента времени_3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1825" y="3419475"/>
            <a:ext cx="27686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227763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32.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227763" y="6488113"/>
            <a:ext cx="291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4669" y="980728"/>
            <a:ext cx="8627811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учебника (с. 196–197), впиши в схему признаки монархии. Проверь себя по словарю.</a:t>
            </a:r>
          </a:p>
        </p:txBody>
      </p: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5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5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spc="-150" dirty="0"/>
              <a:t>РАСПАВШАЯСЯ МЕЧТА </a:t>
            </a:r>
            <a:r>
              <a:rPr lang="ru-RU" sz="3400" spc="-150" dirty="0" smtClean="0"/>
              <a:t>ЭЛЛИНИЗМА</a:t>
            </a:r>
            <a:endParaRPr lang="ru-RU" sz="3400" spc="-150" dirty="0"/>
          </a:p>
        </p:txBody>
      </p:sp>
      <p:grpSp>
        <p:nvGrpSpPr>
          <p:cNvPr id="30727" name="Группа 18"/>
          <p:cNvGrpSpPr>
            <a:grpSpLocks/>
          </p:cNvGrpSpPr>
          <p:nvPr/>
        </p:nvGrpSpPr>
        <p:grpSpPr bwMode="auto">
          <a:xfrm>
            <a:off x="266700" y="3357563"/>
            <a:ext cx="8623300" cy="2693987"/>
            <a:chOff x="266919" y="2945826"/>
            <a:chExt cx="8622829" cy="2694538"/>
          </a:xfrm>
        </p:grpSpPr>
        <p:sp>
          <p:nvSpPr>
            <p:cNvPr id="22" name="Полилиния 21"/>
            <p:cNvSpPr/>
            <p:nvPr/>
          </p:nvSpPr>
          <p:spPr>
            <a:xfrm>
              <a:off x="4488501" y="3972617"/>
              <a:ext cx="2200623" cy="470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0478"/>
                  </a:lnTo>
                  <a:lnTo>
                    <a:pt x="2200623" y="320478"/>
                  </a:lnTo>
                  <a:lnTo>
                    <a:pt x="2200623" y="470275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2287877" y="3972617"/>
              <a:ext cx="2200623" cy="470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00623" y="0"/>
                  </a:moveTo>
                  <a:lnTo>
                    <a:pt x="2200623" y="320478"/>
                  </a:lnTo>
                  <a:lnTo>
                    <a:pt x="0" y="320478"/>
                  </a:lnTo>
                  <a:lnTo>
                    <a:pt x="0" y="470275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23"/>
            <p:cNvSpPr/>
            <p:nvPr/>
          </p:nvSpPr>
          <p:spPr>
            <a:xfrm>
              <a:off x="2267744" y="2945826"/>
              <a:ext cx="4401248" cy="1026790"/>
            </a:xfrm>
            <a:prstGeom prst="roundRect">
              <a:avLst>
                <a:gd name="adj" fmla="val 1000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2447410" y="3116509"/>
              <a:ext cx="4401248" cy="1026790"/>
            </a:xfrm>
            <a:custGeom>
              <a:avLst/>
              <a:gdLst>
                <a:gd name="connsiteX0" fmla="*/ 0 w 4041915"/>
                <a:gd name="connsiteY0" fmla="*/ 102679 h 1026790"/>
                <a:gd name="connsiteX1" fmla="*/ 102679 w 4041915"/>
                <a:gd name="connsiteY1" fmla="*/ 0 h 1026790"/>
                <a:gd name="connsiteX2" fmla="*/ 3939236 w 4041915"/>
                <a:gd name="connsiteY2" fmla="*/ 0 h 1026790"/>
                <a:gd name="connsiteX3" fmla="*/ 4041915 w 4041915"/>
                <a:gd name="connsiteY3" fmla="*/ 102679 h 1026790"/>
                <a:gd name="connsiteX4" fmla="*/ 4041915 w 4041915"/>
                <a:gd name="connsiteY4" fmla="*/ 924111 h 1026790"/>
                <a:gd name="connsiteX5" fmla="*/ 3939236 w 4041915"/>
                <a:gd name="connsiteY5" fmla="*/ 1026790 h 1026790"/>
                <a:gd name="connsiteX6" fmla="*/ 102679 w 4041915"/>
                <a:gd name="connsiteY6" fmla="*/ 1026790 h 1026790"/>
                <a:gd name="connsiteX7" fmla="*/ 0 w 4041915"/>
                <a:gd name="connsiteY7" fmla="*/ 924111 h 1026790"/>
                <a:gd name="connsiteX8" fmla="*/ 0 w 4041915"/>
                <a:gd name="connsiteY8" fmla="*/ 102679 h 102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1915" h="1026790">
                  <a:moveTo>
                    <a:pt x="0" y="102679"/>
                  </a:moveTo>
                  <a:cubicBezTo>
                    <a:pt x="0" y="45971"/>
                    <a:pt x="45971" y="0"/>
                    <a:pt x="102679" y="0"/>
                  </a:cubicBezTo>
                  <a:lnTo>
                    <a:pt x="3939236" y="0"/>
                  </a:lnTo>
                  <a:cubicBezTo>
                    <a:pt x="3995944" y="0"/>
                    <a:pt x="4041915" y="45971"/>
                    <a:pt x="4041915" y="102679"/>
                  </a:cubicBezTo>
                  <a:lnTo>
                    <a:pt x="4041915" y="924111"/>
                  </a:lnTo>
                  <a:cubicBezTo>
                    <a:pt x="4041915" y="980819"/>
                    <a:pt x="3995944" y="1026790"/>
                    <a:pt x="3939236" y="1026790"/>
                  </a:cubicBezTo>
                  <a:lnTo>
                    <a:pt x="102679" y="1026790"/>
                  </a:lnTo>
                  <a:cubicBezTo>
                    <a:pt x="45971" y="1026790"/>
                    <a:pt x="0" y="980819"/>
                    <a:pt x="0" y="924111"/>
                  </a:cubicBezTo>
                  <a:lnTo>
                    <a:pt x="0" y="1026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9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1514" tIns="121514" rIns="121514" bIns="121514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ЭЛЛИНИСТИЧЕСКАЯ МОНАРХИЯ</a:t>
              </a:r>
              <a:endParaRPr lang="ru-RU" sz="2800" b="1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66919" y="4442892"/>
              <a:ext cx="4041915" cy="1026790"/>
            </a:xfrm>
            <a:prstGeom prst="roundRect">
              <a:avLst>
                <a:gd name="adj" fmla="val 1000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446585" y="4613574"/>
              <a:ext cx="4041915" cy="1026790"/>
            </a:xfrm>
            <a:custGeom>
              <a:avLst/>
              <a:gdLst>
                <a:gd name="connsiteX0" fmla="*/ 0 w 4041915"/>
                <a:gd name="connsiteY0" fmla="*/ 102679 h 1026790"/>
                <a:gd name="connsiteX1" fmla="*/ 102679 w 4041915"/>
                <a:gd name="connsiteY1" fmla="*/ 0 h 1026790"/>
                <a:gd name="connsiteX2" fmla="*/ 3939236 w 4041915"/>
                <a:gd name="connsiteY2" fmla="*/ 0 h 1026790"/>
                <a:gd name="connsiteX3" fmla="*/ 4041915 w 4041915"/>
                <a:gd name="connsiteY3" fmla="*/ 102679 h 1026790"/>
                <a:gd name="connsiteX4" fmla="*/ 4041915 w 4041915"/>
                <a:gd name="connsiteY4" fmla="*/ 924111 h 1026790"/>
                <a:gd name="connsiteX5" fmla="*/ 3939236 w 4041915"/>
                <a:gd name="connsiteY5" fmla="*/ 1026790 h 1026790"/>
                <a:gd name="connsiteX6" fmla="*/ 102679 w 4041915"/>
                <a:gd name="connsiteY6" fmla="*/ 1026790 h 1026790"/>
                <a:gd name="connsiteX7" fmla="*/ 0 w 4041915"/>
                <a:gd name="connsiteY7" fmla="*/ 924111 h 1026790"/>
                <a:gd name="connsiteX8" fmla="*/ 0 w 4041915"/>
                <a:gd name="connsiteY8" fmla="*/ 102679 h 102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1915" h="1026790">
                  <a:moveTo>
                    <a:pt x="0" y="102679"/>
                  </a:moveTo>
                  <a:cubicBezTo>
                    <a:pt x="0" y="45971"/>
                    <a:pt x="45971" y="0"/>
                    <a:pt x="102679" y="0"/>
                  </a:cubicBezTo>
                  <a:lnTo>
                    <a:pt x="3939236" y="0"/>
                  </a:lnTo>
                  <a:cubicBezTo>
                    <a:pt x="3995944" y="0"/>
                    <a:pt x="4041915" y="45971"/>
                    <a:pt x="4041915" y="102679"/>
                  </a:cubicBezTo>
                  <a:lnTo>
                    <a:pt x="4041915" y="924111"/>
                  </a:lnTo>
                  <a:cubicBezTo>
                    <a:pt x="4041915" y="980819"/>
                    <a:pt x="3995944" y="1026790"/>
                    <a:pt x="3939236" y="1026790"/>
                  </a:cubicBezTo>
                  <a:lnTo>
                    <a:pt x="102679" y="1026790"/>
                  </a:lnTo>
                  <a:cubicBezTo>
                    <a:pt x="45971" y="1026790"/>
                    <a:pt x="0" y="980819"/>
                    <a:pt x="0" y="924111"/>
                  </a:cubicBezTo>
                  <a:lnTo>
                    <a:pt x="0" y="1026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9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1514" tIns="121514" rIns="121514" bIns="121514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400" b="1" dirty="0"/>
                <a:t>. . . </a:t>
              </a:r>
              <a:endParaRPr lang="ru-RU" sz="4400" b="1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4668167" y="4442892"/>
              <a:ext cx="4041915" cy="1026790"/>
            </a:xfrm>
            <a:prstGeom prst="roundRect">
              <a:avLst>
                <a:gd name="adj" fmla="val 1000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4847833" y="4613574"/>
              <a:ext cx="4041915" cy="1026790"/>
            </a:xfrm>
            <a:custGeom>
              <a:avLst/>
              <a:gdLst>
                <a:gd name="connsiteX0" fmla="*/ 0 w 4041915"/>
                <a:gd name="connsiteY0" fmla="*/ 102679 h 1026790"/>
                <a:gd name="connsiteX1" fmla="*/ 102679 w 4041915"/>
                <a:gd name="connsiteY1" fmla="*/ 0 h 1026790"/>
                <a:gd name="connsiteX2" fmla="*/ 3939236 w 4041915"/>
                <a:gd name="connsiteY2" fmla="*/ 0 h 1026790"/>
                <a:gd name="connsiteX3" fmla="*/ 4041915 w 4041915"/>
                <a:gd name="connsiteY3" fmla="*/ 102679 h 1026790"/>
                <a:gd name="connsiteX4" fmla="*/ 4041915 w 4041915"/>
                <a:gd name="connsiteY4" fmla="*/ 924111 h 1026790"/>
                <a:gd name="connsiteX5" fmla="*/ 3939236 w 4041915"/>
                <a:gd name="connsiteY5" fmla="*/ 1026790 h 1026790"/>
                <a:gd name="connsiteX6" fmla="*/ 102679 w 4041915"/>
                <a:gd name="connsiteY6" fmla="*/ 1026790 h 1026790"/>
                <a:gd name="connsiteX7" fmla="*/ 0 w 4041915"/>
                <a:gd name="connsiteY7" fmla="*/ 924111 h 1026790"/>
                <a:gd name="connsiteX8" fmla="*/ 0 w 4041915"/>
                <a:gd name="connsiteY8" fmla="*/ 102679 h 102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1915" h="1026790">
                  <a:moveTo>
                    <a:pt x="0" y="102679"/>
                  </a:moveTo>
                  <a:cubicBezTo>
                    <a:pt x="0" y="45971"/>
                    <a:pt x="45971" y="0"/>
                    <a:pt x="102679" y="0"/>
                  </a:cubicBezTo>
                  <a:lnTo>
                    <a:pt x="3939236" y="0"/>
                  </a:lnTo>
                  <a:cubicBezTo>
                    <a:pt x="3995944" y="0"/>
                    <a:pt x="4041915" y="45971"/>
                    <a:pt x="4041915" y="102679"/>
                  </a:cubicBezTo>
                  <a:lnTo>
                    <a:pt x="4041915" y="924111"/>
                  </a:lnTo>
                  <a:cubicBezTo>
                    <a:pt x="4041915" y="980819"/>
                    <a:pt x="3995944" y="1026790"/>
                    <a:pt x="3939236" y="1026790"/>
                  </a:cubicBezTo>
                  <a:lnTo>
                    <a:pt x="102679" y="1026790"/>
                  </a:lnTo>
                  <a:cubicBezTo>
                    <a:pt x="45971" y="1026790"/>
                    <a:pt x="0" y="980819"/>
                    <a:pt x="0" y="924111"/>
                  </a:cubicBezTo>
                  <a:lnTo>
                    <a:pt x="0" y="1026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9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1514" tIns="121514" rIns="121514" bIns="121514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400" b="1" dirty="0"/>
                <a:t>. . . </a:t>
              </a:r>
              <a:endParaRPr lang="ru-RU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22000" y="1556792"/>
            <a:ext cx="2700000" cy="3245927"/>
          </a:xfrm>
          <a:prstGeom prst="roundRect">
            <a:avLst>
              <a:gd name="adj" fmla="val 952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pSp>
        <p:nvGrpSpPr>
          <p:cNvPr id="3277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ЭЛЛИНИСТИЧЕСКАЯ КУЛЬТУРА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192000" y="1556792"/>
            <a:ext cx="2700000" cy="3245927"/>
          </a:xfrm>
          <a:prstGeom prst="roundRect">
            <a:avLst>
              <a:gd name="adj" fmla="val 867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1556792"/>
            <a:ext cx="2700000" cy="3240000"/>
          </a:xfrm>
          <a:prstGeom prst="roundRect">
            <a:avLst>
              <a:gd name="adj" fmla="val 887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2413" y="5238750"/>
            <a:ext cx="2700337" cy="782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Древняя «книга».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Соврем. рисунок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91250" y="5238750"/>
            <a:ext cx="2700338" cy="782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Архимедов винт.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Соврем. рисунок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22625" y="5021263"/>
            <a:ext cx="2698750" cy="1123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Древнегреческий труд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по математике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учебника (§ 32), заполни таблицу.</a:t>
            </a:r>
          </a:p>
        </p:txBody>
      </p:sp>
      <p:grpSp>
        <p:nvGrpSpPr>
          <p:cNvPr id="3482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52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48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ЭЛЛИНИСТИЧЕСКАЯ КУЛЬТУРА</a:t>
            </a:r>
            <a:endParaRPr lang="ru-RU" sz="3600" spc="-15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2413" y="2509838"/>
          <a:ext cx="8640762" cy="3871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1"/>
                <a:gridCol w="3240360"/>
                <a:gridCol w="3240359"/>
              </a:tblGrid>
              <a:tr h="228600"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Факты, свидетельствующие о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spc="-15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слиянии Запада и Востока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spc="-150" dirty="0" smtClean="0"/>
                        <a:t>раздельном сосуществовании</a:t>
                      </a:r>
                      <a:endParaRPr lang="ru-RU" sz="2800" spc="-15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Культура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Власть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Хозяйство</a:t>
                      </a:r>
                    </a:p>
                    <a:p>
                      <a:r>
                        <a:rPr lang="ru-RU" sz="2800" dirty="0" smtClean="0"/>
                        <a:t>и деление</a:t>
                      </a:r>
                    </a:p>
                    <a:p>
                      <a:r>
                        <a:rPr lang="ru-RU" sz="2800" dirty="0" smtClean="0"/>
                        <a:t>общества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ЭЛЛИНИСТИЧЕСКАЯ ЦИВИЛИЗАЦИЯ СТАЛА НОВЫМ ЭТАПОМ В ИСТОРИИ ДРЕВНЕЙ ГРЕЦИИ И ДРЕВНЕГО ВОСТОКА.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686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6" name="Group 34"/>
          <p:cNvGraphicFramePr>
            <a:graphicFrameLocks noGrp="1"/>
          </p:cNvGraphicFramePr>
          <p:nvPr/>
        </p:nvGraphicFramePr>
        <p:xfrm>
          <a:off x="252413" y="2852738"/>
          <a:ext cx="8639175" cy="3887787"/>
        </p:xfrm>
        <a:graphic>
          <a:graphicData uri="http://schemas.openxmlformats.org/drawingml/2006/table">
            <a:tbl>
              <a:tblPr/>
              <a:tblGrid>
                <a:gridCol w="1439862"/>
                <a:gridCol w="7199313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Я, царь Хаммурапи, считаю эллинистические порядки  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 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Я, стратег Перикл, считаю эллинистические порядки 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 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Я, Александр Македонский, считаю эллинистические порядки 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 ___________________________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4160097"/>
            <a:ext cx="817734" cy="1260000"/>
          </a:xfrm>
          <a:prstGeom prst="roundRect">
            <a:avLst>
              <a:gd name="adj" fmla="val 918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5454144"/>
            <a:ext cx="852285" cy="1260000"/>
          </a:xfrm>
          <a:prstGeom prst="roundRect">
            <a:avLst>
              <a:gd name="adj" fmla="val 783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7508" y="2869344"/>
            <a:ext cx="902961" cy="1260000"/>
          </a:xfrm>
          <a:prstGeom prst="roundRect">
            <a:avLst>
              <a:gd name="adj" fmla="val 7809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73664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400">
                <a:latin typeface="Comic Sans MS" pitchFamily="66" charset="0"/>
              </a:rPr>
              <a:t>Оцени справедливость эллинистических порядков с точки зрения трёх исторических личностей: царя Хаммурапи, стратега Перикла, Александра Македонского.</a:t>
            </a:r>
          </a:p>
        </p:txBody>
      </p:sp>
      <p:grpSp>
        <p:nvGrpSpPr>
          <p:cNvPr id="389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44" name="Рисунок 14" descr="_1_~1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40" name="Рисунок 17" descr="Cartoon-Clipart-Free-18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7425" y="3389427"/>
            <a:ext cx="8640000" cy="2145267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Изложи позиции трёх исторических личностей и приведи по одному аргументу.</a:t>
            </a:r>
          </a:p>
          <a:p>
            <a:pPr indent="35083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400">
                <a:latin typeface="Comic Sans MS" pitchFamily="66" charset="0"/>
              </a:rPr>
              <a:t>Приведи по два-три аргумента в поддержку каждой позиции.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643313"/>
          <a:ext cx="8639175" cy="2738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865272">
                <a:tc>
                  <a:txBody>
                    <a:bodyPr/>
                    <a:lstStyle/>
                    <a:p>
                      <a:pPr algn="ctr"/>
                      <a:r>
                        <a:rPr lang="ru-RU" sz="26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Родство с Древней Грецией</a:t>
                      </a:r>
                      <a:endParaRPr lang="ru-RU" sz="26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Родство с Древним Востоком</a:t>
                      </a:r>
                      <a:endParaRPr lang="ru-RU" sz="26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356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097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8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7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8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995700"/>
            <a:ext cx="8640000" cy="23155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600">
                <a:latin typeface="Comic Sans MS" pitchFamily="66" charset="0"/>
              </a:rPr>
              <a:t> Рассмотри в учебнике   (с. 198–201) иллюстрации памятников архитектуры и искусства эллинистической цивилизации и укажи, что роднит их с искусством Древней Греции и Древнего Востока.</a:t>
            </a:r>
          </a:p>
        </p:txBody>
      </p:sp>
      <p:pic>
        <p:nvPicPr>
          <p:cNvPr id="4097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535488"/>
            <a:ext cx="12080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4535488"/>
            <a:ext cx="8159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в конец 4">
            <a:hlinkClick r:id="" action="ppaction://hlinkshowjump?jump=endshow" highlightClick="1"/>
          </p:cNvPr>
          <p:cNvSpPr/>
          <p:nvPr/>
        </p:nvSpPr>
        <p:spPr>
          <a:xfrm>
            <a:off x="8712000" y="6444000"/>
            <a:ext cx="360000" cy="360040"/>
          </a:xfrm>
          <a:prstGeom prst="actionButtonEnd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2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2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03037" y="1260000"/>
            <a:ext cx="2217926" cy="3600000"/>
          </a:xfrm>
          <a:prstGeom prst="roundRect">
            <a:avLst>
              <a:gd name="adj" fmla="val 1255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56000" y="1260000"/>
            <a:ext cx="2217926" cy="3600000"/>
          </a:xfrm>
          <a:prstGeom prst="roundRect">
            <a:avLst>
              <a:gd name="adj" fmla="val 1315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6523036" y="1264864"/>
            <a:ext cx="2217927" cy="3600000"/>
          </a:xfrm>
          <a:prstGeom prst="roundRect">
            <a:avLst>
              <a:gd name="adj" fmla="val 1054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2413" y="5021263"/>
            <a:ext cx="2519362" cy="1123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Галикарнасский </a:t>
            </a:r>
            <a:r>
              <a:rPr lang="ru-RU" sz="2000" dirty="0">
                <a:latin typeface="+mn-lt"/>
              </a:rPr>
              <a:t>мавзолей</a:t>
            </a:r>
            <a:r>
              <a:rPr lang="ru-RU" sz="2000" dirty="0">
                <a:latin typeface="+mn-lt"/>
              </a:rPr>
              <a:t>. Реконструкция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475" y="5021263"/>
            <a:ext cx="2286000" cy="1123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Колосс Родосский.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Реконструкция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25" y="5021263"/>
            <a:ext cx="2519363" cy="1123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72000" r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Александрийский </a:t>
            </a:r>
            <a:r>
              <a:rPr lang="ru-RU" sz="2000" dirty="0">
                <a:latin typeface="+mn-lt"/>
              </a:rPr>
              <a:t>маяк</a:t>
            </a:r>
            <a:r>
              <a:rPr lang="ru-RU" sz="2000" dirty="0">
                <a:latin typeface="+mn-lt"/>
              </a:rPr>
              <a:t>. Реконструкция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sp>
        <p:nvSpPr>
          <p:cNvPr id="2" name="Управляющая кнопка: далее 1">
            <a:hlinkClick r:id="rId8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5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6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1980000"/>
            <a:ext cx="1925308" cy="3168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2000" y="1980000"/>
            <a:ext cx="2354132" cy="3168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00" y="1980000"/>
            <a:ext cx="1829036" cy="3168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63129" y="1980000"/>
            <a:ext cx="1829036" cy="3168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5738" y="5661025"/>
            <a:ext cx="8705850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Фаюмские </a:t>
            </a:r>
            <a:r>
              <a:rPr lang="ru-RU" sz="2400" dirty="0">
                <a:latin typeface="+mn-lt"/>
              </a:rPr>
              <a:t>портреты (из египетского оазиса Фаюм)</a:t>
            </a:r>
          </a:p>
        </p:txBody>
      </p:sp>
      <p:sp>
        <p:nvSpPr>
          <p:cNvPr id="5" name="Управляющая кнопка: назад 4">
            <a:hlinkClick r:id="rId9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smtClean="0"/>
              <a:t>Вот интересно, Александр покорил многие страны и народы… Наверное, можно сказать, что он создал новую цивилизацию и это было замечательно!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889375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z="2600" smtClean="0"/>
              <a:t>Далеко не все так считали. Некоторые  называли Александра «злой звездой для народов»,  обвиняли в гибели множества людей.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УДАЛОСЬ ЛИ АЛЕКСАНДРУ ОБЪЕДИНИТЬ «ЭЛЛИНОВ» И «ВАРВАРОВ» – ЗАПАД И ВОСТОК – В ОДНУ ЦИВИЛИЗАЦИЮ?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Вставь пропущенные слова.</a:t>
            </a:r>
          </a:p>
        </p:txBody>
      </p:sp>
      <p:grpSp>
        <p:nvGrpSpPr>
          <p:cNvPr id="194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6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sp>
        <p:nvSpPr>
          <p:cNvPr id="19463" name="Прямоугольник 3"/>
          <p:cNvSpPr>
            <a:spLocks noChangeArrowheads="1"/>
          </p:cNvSpPr>
          <p:nvPr/>
        </p:nvSpPr>
        <p:spPr bwMode="auto">
          <a:xfrm>
            <a:off x="252413" y="2205038"/>
            <a:ext cx="86391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Подчинение воле правителя называют _______</a:t>
            </a:r>
          </a:p>
          <a:p>
            <a:r>
              <a:rPr lang="ru-RU" sz="2800">
                <a:latin typeface="Comic Sans MS" pitchFamily="66" charset="0"/>
              </a:rPr>
              <a:t>Человек, насильно захвативший власть, правящий жестоко, ______________________</a:t>
            </a:r>
          </a:p>
          <a:p>
            <a:r>
              <a:rPr lang="ru-RU" sz="2800">
                <a:latin typeface="Comic Sans MS" pitchFamily="66" charset="0"/>
              </a:rPr>
              <a:t>Город с округой, управляемый полноправной общиной граждан, _______________________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4560962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названия цивилизаций (народов), в истории которых могли существовать данные явления.</a:t>
            </a:r>
          </a:p>
        </p:txBody>
      </p:sp>
      <p:sp>
        <p:nvSpPr>
          <p:cNvPr id="19467" name="TextBox 5"/>
          <p:cNvSpPr txBox="1">
            <a:spLocks noChangeArrowheads="1"/>
          </p:cNvSpPr>
          <p:nvPr/>
        </p:nvSpPr>
        <p:spPr bwMode="auto">
          <a:xfrm>
            <a:off x="250825" y="6146800"/>
            <a:ext cx="8640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2413" y="1052513"/>
          <a:ext cx="8628062" cy="5605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320"/>
                <a:gridCol w="142749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27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Ступень развития общества, следующая после первобытного строя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Городской образ жизни</a:t>
                      </a: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Родовой строй</a:t>
                      </a: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Налоги</a:t>
                      </a: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Соседская община</a:t>
                      </a: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Разделение людей на общественные слои</a:t>
                      </a: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Создание государств</a:t>
                      </a: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Старейшины</a:t>
                      </a: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Создание письменности</a:t>
                      </a: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ru-RU" sz="27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154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5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4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4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669" y="2390388"/>
            <a:ext cx="8627811" cy="2377142"/>
          </a:xfrm>
          <a:prstGeom prst="roundRect">
            <a:avLst>
              <a:gd name="adj" fmla="val 10887"/>
            </a:avLst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Выбери в таблице утверждения, которые относятся к понятию «цивилизация», и отметь их знаком «+».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Дополни список ещё одним признаком цивилизации.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94" name="Group 42"/>
          <p:cNvGraphicFramePr>
            <a:graphicFrameLocks noGrp="1"/>
          </p:cNvGraphicFramePr>
          <p:nvPr/>
        </p:nvGraphicFramePr>
        <p:xfrm>
          <a:off x="252413" y="971550"/>
          <a:ext cx="8640762" cy="5765800"/>
        </p:xfrm>
        <a:graphic>
          <a:graphicData uri="http://schemas.openxmlformats.org/drawingml/2006/table">
            <a:tbl>
              <a:tblPr/>
              <a:tblGrid>
                <a:gridCol w="2879725"/>
                <a:gridCol w="2879725"/>
                <a:gridCol w="2881312"/>
              </a:tblGrid>
              <a:tr h="109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Отличия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Древняя Греция (Запад)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Древний Восток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Мировоззрение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Государственное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управление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Общественное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устройство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56744" y="2525048"/>
            <a:ext cx="8627811" cy="3288923"/>
          </a:xfrm>
          <a:prstGeom prst="roundRect">
            <a:avLst>
              <a:gd name="adj" fmla="val 10887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2800">
                <a:latin typeface="Comic Sans MS" pitchFamily="66" charset="0"/>
              </a:rPr>
              <a:t>Перечисли, чем цивилизация Древней Греции (Запад) отличалась от цивилизаций Древнего Востока.</a:t>
            </a:r>
          </a:p>
          <a:p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Заполни первую строку таблицы.</a:t>
            </a:r>
          </a:p>
          <a:p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Заполни все строки таблицы.</a:t>
            </a:r>
          </a:p>
        </p:txBody>
      </p:sp>
      <p:grpSp>
        <p:nvGrpSpPr>
          <p:cNvPr id="2358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92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8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88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350" y="1187450"/>
            <a:ext cx="5921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174750"/>
            <a:ext cx="4000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72816"/>
            <a:ext cx="864000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РАСПАВШАЯСЯ МЕЧТА ЭЛЛИНИЗМА</a:t>
            </a:r>
            <a:endParaRPr lang="ru-RU" sz="36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4082063"/>
            <a:ext cx="8408071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ЭЛЛИНИСТИЧЕСКАЯ КУЛЬТУРА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63800"/>
            <a:ext cx="9144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3750" y="1010890"/>
            <a:ext cx="8640000" cy="20090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По карте укажи государственно-территориальные изменения, произошедшие на Востоке после смерти Александра Македонского.</a:t>
            </a:r>
          </a:p>
        </p:txBody>
      </p:sp>
      <p:grpSp>
        <p:nvGrpSpPr>
          <p:cNvPr id="2662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7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spc="-150" dirty="0"/>
              <a:t>РАСПАВШАЯСЯ МЕЧТА </a:t>
            </a:r>
            <a:r>
              <a:rPr lang="ru-RU" sz="3400" spc="-150" dirty="0" smtClean="0"/>
              <a:t>ЭЛЛИНИЗМА</a:t>
            </a:r>
            <a:endParaRPr lang="ru-RU" sz="34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63800"/>
            <a:ext cx="9144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980728"/>
            <a:ext cx="8640000" cy="23155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Используя текст учебника (с. 196), объясни, почему государства, образовавшиеся после распада державы Александра Македонского, стали называть эллинистическими?</a:t>
            </a:r>
          </a:p>
        </p:txBody>
      </p:sp>
      <p:grpSp>
        <p:nvGrpSpPr>
          <p:cNvPr id="286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5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1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spc="-150" dirty="0"/>
              <a:t>РАСПАВШАЯСЯ МЕЧТА </a:t>
            </a:r>
            <a:r>
              <a:rPr lang="ru-RU" sz="3400" spc="-150" dirty="0" smtClean="0"/>
              <a:t>ЭЛЛИНИЗМА</a:t>
            </a:r>
            <a:endParaRPr lang="ru-RU" sz="34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4162</TotalTime>
  <Words>590</Words>
  <Application>Microsoft Office PowerPoint</Application>
  <PresentationFormat>Экран (4:3)</PresentationFormat>
  <Paragraphs>107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ЭЛЛИНИСТИЧЕСКАЯ ЦИВИЛИЗАЦИЯ</dc:title>
  <dc:creator>Telli</dc:creator>
  <cp:lastModifiedBy>Admin</cp:lastModifiedBy>
  <cp:revision>240</cp:revision>
  <dcterms:created xsi:type="dcterms:W3CDTF">2012-04-06T18:00:09Z</dcterms:created>
  <dcterms:modified xsi:type="dcterms:W3CDTF">2012-12-26T11:09:38Z</dcterms:modified>
</cp:coreProperties>
</file>