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5" r:id="rId2"/>
    <p:sldId id="344" r:id="rId3"/>
    <p:sldId id="267" r:id="rId4"/>
    <p:sldId id="361" r:id="rId5"/>
    <p:sldId id="378" r:id="rId6"/>
    <p:sldId id="309" r:id="rId7"/>
    <p:sldId id="365" r:id="rId8"/>
    <p:sldId id="379" r:id="rId9"/>
    <p:sldId id="380" r:id="rId10"/>
    <p:sldId id="373" r:id="rId11"/>
    <p:sldId id="381" r:id="rId12"/>
    <p:sldId id="382" r:id="rId13"/>
    <p:sldId id="383" r:id="rId14"/>
    <p:sldId id="364" r:id="rId15"/>
    <p:sldId id="313" r:id="rId16"/>
    <p:sldId id="376" r:id="rId17"/>
    <p:sldId id="377"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FF"/>
    <a:srgbClr val="008000"/>
    <a:srgbClr val="009900"/>
    <a:srgbClr val="DDDDDD"/>
    <a:srgbClr val="C0C0C0"/>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83019" autoAdjust="0"/>
  </p:normalViewPr>
  <p:slideViewPr>
    <p:cSldViewPr>
      <p:cViewPr varScale="1">
        <p:scale>
          <a:sx n="69" d="100"/>
          <a:sy n="69" d="100"/>
        </p:scale>
        <p:origin x="-102" y="-150"/>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C4D5FE1-755F-4F6F-ABC9-BF91D5193066}" type="datetimeFigureOut">
              <a:rPr lang="ru-RU"/>
              <a:pPr>
                <a:defRPr/>
              </a:pPr>
              <a:t>29.11.2013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A7DEC94-17DE-488C-A892-6CB48C2C2A35}" type="slidenum">
              <a:rPr lang="ru-RU"/>
              <a:pPr>
                <a:defRPr/>
              </a:pPr>
              <a:t>‹#›</a:t>
            </a:fld>
            <a:endParaRPr lang="ru-RU"/>
          </a:p>
        </p:txBody>
      </p:sp>
    </p:spTree>
    <p:extLst>
      <p:ext uri="{BB962C8B-B14F-4D97-AF65-F5344CB8AC3E}">
        <p14:creationId xmlns:p14="http://schemas.microsoft.com/office/powerpoint/2010/main" val="33604248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ж. Новый солдат № 207</a:t>
            </a:r>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B1D3DB-D6F2-473B-B774-BE26DF492772}"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карты.</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7EAFE4-906F-4E53-BD99-653ACFEEE6C3}"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B03826-7B21-4F98-8D68-55F809E55513}"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DFF678-1185-486A-99E2-7FD3588B5573}"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CFE36-070F-4B14-B5DF-44FBED947A62}"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Рисунок – ж. Новый солдат № 96 Войны гуситов</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DFE979-0E76-4276-9494-65E215985E2B}"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06DD9E-9B94-4A24-9F3F-22475325E906}"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46B691-2CE4-479D-AAE2-256FCCF1CF66}" type="slidenum">
              <a:rPr lang="ru-RU"/>
              <a:pPr fontAlgn="base">
                <a:spcBef>
                  <a:spcPct val="0"/>
                </a:spcBef>
                <a:spcAft>
                  <a:spcPct val="0"/>
                </a:spcAft>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p:spPr>
      </p:sp>
      <p:sp>
        <p:nvSpPr>
          <p:cNvPr id="481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заданию приводит к исчезновению текстового блока и появлению таблицы. Щелчок по таблице убирает таблицу и выводит на экран задание.</a:t>
            </a:r>
          </a:p>
          <a:p>
            <a:pPr>
              <a:spcBef>
                <a:spcPct val="0"/>
              </a:spcBef>
            </a:pPr>
            <a:endParaRPr lang="ru-RU" smtClean="0"/>
          </a:p>
        </p:txBody>
      </p:sp>
      <p:sp>
        <p:nvSpPr>
          <p:cNvPr id="481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65BE03-4356-4121-9279-5AEAE84A7B60}" type="slidenum">
              <a:rPr lang="ru-RU"/>
              <a:pPr fontAlgn="base">
                <a:spcBef>
                  <a:spcPct val="0"/>
                </a:spcBef>
                <a:spcAft>
                  <a:spcPct val="0"/>
                </a:spcAft>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C9BDF7-0C48-4B89-BEFC-1D293D332616}"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A4AAF-0D27-4C9A-BF98-B4863C95F1EA}"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BCFE4B-63FF-4258-BF0F-F1BAA9121456}"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карты.</a:t>
            </a:r>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91BF1D-3FED-4D12-BB25-0C959992A27E}"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A417F4-A011-4EDF-B137-2D106438208F}"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E2DA7-E40D-4FF1-AF54-0DEACDA40E86}"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6E8240-7510-4952-BE51-61B4ED9E3021}"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B33E33-E263-4225-92AE-FDC4CA0DF0BA}"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8F90C19-1C24-4EAF-B3AE-E218A14FF756}"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36CC63-8E63-4F9F-9B93-3588C4042A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4BA6D4-5A40-4F20-8911-2E3F8B77BC56}"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6962FA-89CD-41EE-85BB-F1C88E23236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6EB570-F1D6-4428-A9DE-F74DA1916A09}"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85EAEC-1438-4734-9BDF-77CF7E35BD1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4C6594AB-9B2E-480B-8CBD-F910D27B2CEF}" type="datetimeFigureOut">
              <a:rPr lang="ru-RU"/>
              <a:pPr>
                <a:defRPr/>
              </a:pPr>
              <a:t>29.11.2013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4D2A3A7-924F-484D-B874-3777B80CAA3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0E549C-1D50-4295-B152-CEE2CC9911D0}" type="datetimeFigureOut">
              <a:rPr lang="ru-RU"/>
              <a:pPr>
                <a:defRPr/>
              </a:pPr>
              <a:t>29.11.2013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43539D-2D7B-47CA-983E-1240135DE11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8936E43C-C3D7-4D37-8864-339B1D64AF11}" type="datetimeFigureOut">
              <a:rPr lang="ru-RU"/>
              <a:pPr>
                <a:defRPr/>
              </a:pPr>
              <a:t>29.11.2013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AA65A346-6D7D-4EFD-AC3C-DD5ACCB269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F288D41-096A-404A-AD8C-CB149D427C46}" type="datetimeFigureOut">
              <a:rPr lang="ru-RU"/>
              <a:pPr>
                <a:defRPr/>
              </a:pPr>
              <a:t>29.11.2013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49A06A5-D6F8-4C0D-A2FC-B694190313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B1A23AB3-0FD6-4F18-8252-7BF14ED80D57}" type="datetimeFigureOut">
              <a:rPr lang="ru-RU"/>
              <a:pPr>
                <a:defRPr/>
              </a:pPr>
              <a:t>29.11.2013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157478BF-CFC5-4AF8-B2E0-BC2216E585E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1FAEF1EB-86D6-401F-B7C2-3086F3DE41AF}" type="datetimeFigureOut">
              <a:rPr lang="ru-RU"/>
              <a:pPr>
                <a:defRPr/>
              </a:pPr>
              <a:t>29.11.2013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2186A023-63E2-47FD-90F4-E73546E3D57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787BF9E-2FF7-4001-899B-9DD815498BC6}" type="datetimeFigureOut">
              <a:rPr lang="ru-RU"/>
              <a:pPr>
                <a:defRPr/>
              </a:pPr>
              <a:t>29.11.2013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569EC2-A0DD-46D7-86B7-366E5F0EF67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39ACB33-B520-4480-B712-83D698587C48}" type="datetimeFigureOut">
              <a:rPr lang="ru-RU"/>
              <a:pPr>
                <a:defRPr/>
              </a:pPr>
              <a:t>29.11.2013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D7C6927-7995-47CC-ABA1-0A57F555618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EB15576-4D1C-421A-9895-DAD4189B8B3F}" type="datetimeFigureOut">
              <a:rPr lang="ru-RU"/>
              <a:pPr>
                <a:defRPr/>
              </a:pPr>
              <a:t>29.11.2013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A3E278A-6BA1-43DF-A5B8-97631D0365B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95625" y="2997200"/>
            <a:ext cx="2925763" cy="3600450"/>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81300" cy="366712"/>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 20</a:t>
            </a: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sp>
        <p:nvSpPr>
          <p:cNvPr id="7" name="Заголовок 6"/>
          <p:cNvSpPr>
            <a:spLocks noGrp="1"/>
          </p:cNvSpPr>
          <p:nvPr>
            <p:ph type="ctrTitle"/>
          </p:nvPr>
        </p:nvSpPr>
        <p:spPr/>
        <p:txBody>
          <a:bodyPr/>
          <a:lstStyle/>
          <a:p>
            <a:pPr fontAlgn="auto">
              <a:spcAft>
                <a:spcPts val="0"/>
              </a:spcAft>
              <a:defRPr/>
            </a:pPr>
            <a:r>
              <a:rPr lang="ru-RU" dirty="0" smtClean="0"/>
              <a:t>ГРАНИЦЫ СВЯЩЕННОЙ ИМПЕРИИ</a:t>
            </a:r>
            <a:endParaRPr lang="ru-RU" dirty="0"/>
          </a:p>
        </p:txBody>
      </p:sp>
      <p:pic>
        <p:nvPicPr>
          <p:cNvPr id="14341" name="Рисунок 5" descr="Лента_24.jpg"/>
          <p:cNvPicPr>
            <a:picLocks noChangeAspect="1"/>
          </p:cNvPicPr>
          <p:nvPr/>
        </p:nvPicPr>
        <p:blipFill>
          <a:blip r:embed="rId4">
            <a:clrChange>
              <a:clrFrom>
                <a:srgbClr val="FFFFFD"/>
              </a:clrFrom>
              <a:clrTo>
                <a:srgbClr val="FFFFFD">
                  <a:alpha val="0"/>
                </a:srgbClr>
              </a:clrTo>
            </a:clrChange>
          </a:blip>
          <a:srcRect/>
          <a:stretch>
            <a:fillRect/>
          </a:stretch>
        </p:blipFill>
        <p:spPr bwMode="auto">
          <a:xfrm>
            <a:off x="0" y="0"/>
            <a:ext cx="9144000" cy="55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3"/>
          <a:srcRect/>
          <a:stretch>
            <a:fillRect/>
          </a:stretch>
        </p:blipFill>
        <p:spPr bwMode="auto">
          <a:xfrm>
            <a:off x="250825" y="981075"/>
            <a:ext cx="8424863" cy="5821363"/>
          </a:xfrm>
          <a:prstGeom prst="rect">
            <a:avLst/>
          </a:prstGeom>
          <a:noFill/>
          <a:ln w="9525">
            <a:solidFill>
              <a:srgbClr val="00B0F0"/>
            </a:solidFill>
            <a:miter lim="800000"/>
            <a:headEnd/>
            <a:tailEnd/>
          </a:ln>
        </p:spPr>
      </p:pic>
      <p:sp>
        <p:nvSpPr>
          <p:cNvPr id="9" name="Скругленный прямоугольник 8"/>
          <p:cNvSpPr/>
          <p:nvPr/>
        </p:nvSpPr>
        <p:spPr>
          <a:xfrm>
            <a:off x="252000" y="2492896"/>
            <a:ext cx="8640000" cy="1790998"/>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rPr>
              <a:t>Повышенный уровень.</a:t>
            </a:r>
            <a:r>
              <a:rPr lang="ru-RU" sz="2600" dirty="0">
                <a:solidFill>
                  <a:srgbClr val="0070C0"/>
                </a:solidFill>
                <a:latin typeface="+mn-lt"/>
              </a:rPr>
              <a:t> </a:t>
            </a:r>
            <a:r>
              <a:rPr lang="ru-RU" sz="2600" dirty="0">
                <a:latin typeface="+mn-lt"/>
              </a:rPr>
              <a:t>Придумай и нанеси на карту условные обозначения для доказательства феодальной раздробленности Германии; запиши обозначения в легенду карты.</a:t>
            </a:r>
          </a:p>
        </p:txBody>
      </p:sp>
      <p:pic>
        <p:nvPicPr>
          <p:cNvPr id="32773"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1" name="Заголовок 10"/>
          <p:cNvSpPr>
            <a:spLocks noGrp="1"/>
          </p:cNvSpPr>
          <p:nvPr>
            <p:ph type="title"/>
          </p:nvPr>
        </p:nvSpPr>
        <p:spPr/>
        <p:txBody>
          <a:bodyPr>
            <a:normAutofit fontScale="90000"/>
          </a:bodyPr>
          <a:lstStyle/>
          <a:p>
            <a:pPr fontAlgn="auto">
              <a:spcAft>
                <a:spcPts val="0"/>
              </a:spcAft>
              <a:defRPr/>
            </a:pPr>
            <a:r>
              <a:rPr lang="ru-RU" dirty="0" smtClean="0"/>
              <a:t>ГЕРМАНСКИЕ ЗЕМЛИ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250825" y="981075"/>
            <a:ext cx="5911850" cy="5759450"/>
          </a:xfrm>
          <a:prstGeom prst="rect">
            <a:avLst/>
          </a:prstGeom>
          <a:noFill/>
          <a:ln w="9525">
            <a:solidFill>
              <a:schemeClr val="bg1">
                <a:lumMod val="50000"/>
              </a:schemeClr>
            </a:solidFill>
            <a:miter lim="800000"/>
            <a:headEnd/>
            <a:tailEnd/>
          </a:ln>
        </p:spPr>
      </p:pic>
      <p:sp>
        <p:nvSpPr>
          <p:cNvPr id="9" name="Скругленный прямоугольник 8"/>
          <p:cNvSpPr/>
          <p:nvPr/>
        </p:nvSpPr>
        <p:spPr>
          <a:xfrm>
            <a:off x="252000" y="980728"/>
            <a:ext cx="8640000" cy="1009471"/>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a:t>
            </a:r>
            <a:r>
              <a:rPr lang="ru-RU" sz="2800" dirty="0">
                <a:solidFill>
                  <a:srgbClr val="0070C0"/>
                </a:solidFill>
                <a:latin typeface="+mn-lt"/>
              </a:rPr>
              <a:t> </a:t>
            </a:r>
            <a:r>
              <a:rPr lang="ru-RU" sz="2800" dirty="0">
                <a:latin typeface="+mn-lt"/>
              </a:rPr>
              <a:t>За счёт чьих земель немецкие рыцари вели «натиск на Восток»?</a:t>
            </a:r>
          </a:p>
        </p:txBody>
      </p:sp>
      <p:pic>
        <p:nvPicPr>
          <p:cNvPr id="34821"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7" name="Заголовок 6"/>
          <p:cNvSpPr>
            <a:spLocks noGrp="1"/>
          </p:cNvSpPr>
          <p:nvPr>
            <p:ph type="title"/>
          </p:nvPr>
        </p:nvSpPr>
        <p:spPr/>
        <p:txBody>
          <a:bodyPr>
            <a:normAutofit fontScale="90000"/>
          </a:bodyPr>
          <a:lstStyle/>
          <a:p>
            <a:pPr fontAlgn="auto">
              <a:spcAft>
                <a:spcPts val="0"/>
              </a:spcAft>
              <a:defRPr/>
            </a:pPr>
            <a:r>
              <a:rPr lang="ru-RU" dirty="0" smtClean="0"/>
              <a:t>«НАТИСК НА ВОСТОК»</a:t>
            </a:r>
            <a:endParaRPr lang="ru-RU" dirty="0"/>
          </a:p>
        </p:txBody>
      </p:sp>
      <p:sp>
        <p:nvSpPr>
          <p:cNvPr id="10" name="TextBox 9"/>
          <p:cNvSpPr txBox="1"/>
          <p:nvPr/>
        </p:nvSpPr>
        <p:spPr>
          <a:xfrm>
            <a:off x="6300788" y="2144713"/>
            <a:ext cx="2592387" cy="5045075"/>
          </a:xfrm>
          <a:prstGeom prst="rect">
            <a:avLst/>
          </a:prstGeom>
          <a:solidFill>
            <a:schemeClr val="accent4">
              <a:lumMod val="20000"/>
              <a:lumOff val="80000"/>
            </a:schemeClr>
          </a:solidFill>
          <a:ln>
            <a:solidFill>
              <a:schemeClr val="accent1"/>
            </a:solidFill>
          </a:ln>
        </p:spPr>
        <p:txBody>
          <a:bodyPr>
            <a:spAutoFit/>
          </a:bodyPr>
          <a:lstStyle/>
          <a:p>
            <a:r>
              <a:rPr lang="ru-RU" sz="3600">
                <a:latin typeface="Comic Sans MS" pitchFamily="66" charset="0"/>
              </a:rPr>
              <a:t>1._______________</a:t>
            </a:r>
          </a:p>
          <a:p>
            <a:r>
              <a:rPr lang="ru-RU" sz="3600">
                <a:latin typeface="Comic Sans MS" pitchFamily="66" charset="0"/>
              </a:rPr>
              <a:t>2.______________</a:t>
            </a:r>
          </a:p>
          <a:p>
            <a:r>
              <a:rPr lang="ru-RU" sz="3600">
                <a:latin typeface="Comic Sans MS" pitchFamily="66" charset="0"/>
              </a:rPr>
              <a:t>3.______________</a:t>
            </a:r>
          </a:p>
          <a:p>
            <a:r>
              <a:rPr lang="ru-RU" sz="3600">
                <a:latin typeface="Comic Sans MS" pitchFamily="66" charset="0"/>
              </a:rPr>
              <a:t>4._______________</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3"/>
          <a:srcRect/>
          <a:stretch>
            <a:fillRect/>
          </a:stretch>
        </p:blipFill>
        <p:spPr bwMode="auto">
          <a:xfrm>
            <a:off x="250825" y="981075"/>
            <a:ext cx="8424863" cy="5821363"/>
          </a:xfrm>
          <a:prstGeom prst="rect">
            <a:avLst/>
          </a:prstGeom>
          <a:noFill/>
          <a:ln w="9525">
            <a:solidFill>
              <a:srgbClr val="00B0F0"/>
            </a:solidFill>
            <a:miter lim="800000"/>
            <a:headEnd/>
            <a:tailEnd/>
          </a:ln>
        </p:spPr>
      </p:pic>
      <p:sp>
        <p:nvSpPr>
          <p:cNvPr id="9" name="Скругленный прямоугольник 8"/>
          <p:cNvSpPr/>
          <p:nvPr/>
        </p:nvSpPr>
        <p:spPr>
          <a:xfrm>
            <a:off x="252000" y="2708920"/>
            <a:ext cx="8640000" cy="1465362"/>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61950"/>
            <a:r>
              <a:rPr lang="ru-RU" sz="2800" b="1">
                <a:solidFill>
                  <a:srgbClr val="0070C0"/>
                </a:solidFill>
                <a:latin typeface="Comic Sans MS" pitchFamily="66" charset="0"/>
              </a:rPr>
              <a:t>Повышенный</a:t>
            </a:r>
            <a:r>
              <a:rPr lang="en-US" sz="2800" b="1">
                <a:solidFill>
                  <a:srgbClr val="0070C0"/>
                </a:solidFill>
                <a:latin typeface="Comic Sans MS" pitchFamily="66" charset="0"/>
              </a:rPr>
              <a:t> </a:t>
            </a:r>
            <a:r>
              <a:rPr lang="ru-RU" sz="2800" b="1">
                <a:solidFill>
                  <a:srgbClr val="0070C0"/>
                </a:solidFill>
                <a:latin typeface="Comic Sans MS" pitchFamily="66" charset="0"/>
              </a:rPr>
              <a:t>уровень.</a:t>
            </a:r>
            <a:r>
              <a:rPr lang="ru-RU" sz="2800">
                <a:solidFill>
                  <a:srgbClr val="0070C0"/>
                </a:solidFill>
                <a:latin typeface="Comic Sans MS" pitchFamily="66" charset="0"/>
              </a:rPr>
              <a:t> </a:t>
            </a:r>
            <a:r>
              <a:rPr lang="ru-RU" sz="2800">
                <a:latin typeface="Comic Sans MS" pitchFamily="66" charset="0"/>
              </a:rPr>
              <a:t>Используя условные обозначения, покажи на карте последствия немецкого «натиска на Восток».</a:t>
            </a:r>
          </a:p>
        </p:txBody>
      </p:sp>
      <p:pic>
        <p:nvPicPr>
          <p:cNvPr id="3686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7" name="Заголовок 6"/>
          <p:cNvSpPr>
            <a:spLocks noGrp="1"/>
          </p:cNvSpPr>
          <p:nvPr>
            <p:ph type="title"/>
          </p:nvPr>
        </p:nvSpPr>
        <p:spPr/>
        <p:txBody>
          <a:bodyPr>
            <a:normAutofit fontScale="90000"/>
          </a:bodyPr>
          <a:lstStyle/>
          <a:p>
            <a:pPr fontAlgn="auto">
              <a:spcAft>
                <a:spcPts val="0"/>
              </a:spcAft>
              <a:defRPr/>
            </a:pPr>
            <a:r>
              <a:rPr lang="ru-RU" dirty="0" smtClean="0"/>
              <a:t>«НАТИСК НА ВОСТОК»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a:blip r:embed="rId3"/>
          <a:srcRect/>
          <a:stretch>
            <a:fillRect/>
          </a:stretch>
        </p:blipFill>
        <p:spPr bwMode="auto">
          <a:xfrm>
            <a:off x="250825" y="981075"/>
            <a:ext cx="8424863" cy="5821363"/>
          </a:xfrm>
          <a:prstGeom prst="rect">
            <a:avLst/>
          </a:prstGeom>
          <a:noFill/>
          <a:ln w="9525">
            <a:solidFill>
              <a:srgbClr val="00B0F0"/>
            </a:solidFill>
            <a:miter lim="800000"/>
            <a:headEnd/>
            <a:tailEnd/>
          </a:ln>
        </p:spPr>
      </p:pic>
      <p:sp>
        <p:nvSpPr>
          <p:cNvPr id="9" name="Скругленный прямоугольник 8"/>
          <p:cNvSpPr/>
          <p:nvPr/>
        </p:nvSpPr>
        <p:spPr>
          <a:xfrm>
            <a:off x="252000" y="2275994"/>
            <a:ext cx="8640000" cy="2377142"/>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Максимальный</a:t>
            </a:r>
            <a:r>
              <a:rPr lang="ru-RU" sz="2800" dirty="0">
                <a:latin typeface="+mn-lt"/>
              </a:rPr>
              <a:t> </a:t>
            </a:r>
            <a:r>
              <a:rPr lang="ru-RU" sz="2800" b="1" dirty="0">
                <a:solidFill>
                  <a:srgbClr val="0070C0"/>
                </a:solidFill>
                <a:latin typeface="+mn-lt"/>
              </a:rPr>
              <a:t>уровень.</a:t>
            </a:r>
            <a:r>
              <a:rPr lang="ru-RU" sz="2800" dirty="0">
                <a:solidFill>
                  <a:srgbClr val="0070C0"/>
                </a:solidFill>
                <a:latin typeface="+mn-lt"/>
              </a:rPr>
              <a:t> </a:t>
            </a:r>
            <a:r>
              <a:rPr lang="ru-RU" sz="2800" dirty="0">
                <a:latin typeface="+mn-lt"/>
              </a:rPr>
              <a:t>Обозначь на карте место, дату и название сражения, которое остановило продвижение немецких рыцарей на восток. Раскрась одним цветом страны, которые приняли участие в этом сражении.</a:t>
            </a:r>
          </a:p>
        </p:txBody>
      </p:sp>
      <p:pic>
        <p:nvPicPr>
          <p:cNvPr id="38917"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7" name="Заголовок 6"/>
          <p:cNvSpPr>
            <a:spLocks noGrp="1"/>
          </p:cNvSpPr>
          <p:nvPr>
            <p:ph type="title"/>
          </p:nvPr>
        </p:nvSpPr>
        <p:spPr/>
        <p:txBody>
          <a:bodyPr>
            <a:normAutofit fontScale="90000"/>
          </a:bodyPr>
          <a:lstStyle/>
          <a:p>
            <a:pPr fontAlgn="auto">
              <a:spcAft>
                <a:spcPts val="0"/>
              </a:spcAft>
              <a:defRPr/>
            </a:pPr>
            <a:r>
              <a:rPr lang="ru-RU" dirty="0" smtClean="0"/>
              <a:t>«НАТИСК НА ВОСТОК»</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252000" y="931684"/>
            <a:ext cx="8640000" cy="1921252"/>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Повышенный</a:t>
            </a:r>
            <a:r>
              <a:rPr lang="en-US" sz="2800" b="1" dirty="0">
                <a:solidFill>
                  <a:srgbClr val="0070C0"/>
                </a:solidFill>
                <a:latin typeface="+mn-lt"/>
              </a:rPr>
              <a:t> </a:t>
            </a:r>
            <a:r>
              <a:rPr lang="ru-RU" sz="2800" b="1" dirty="0">
                <a:solidFill>
                  <a:srgbClr val="0070C0"/>
                </a:solidFill>
                <a:latin typeface="+mn-lt"/>
              </a:rPr>
              <a:t>уровень.</a:t>
            </a:r>
            <a:r>
              <a:rPr lang="ru-RU" sz="2800" dirty="0">
                <a:solidFill>
                  <a:srgbClr val="0070C0"/>
                </a:solidFill>
                <a:latin typeface="+mn-lt"/>
              </a:rPr>
              <a:t> </a:t>
            </a:r>
            <a:r>
              <a:rPr lang="ru-RU" sz="2800" dirty="0">
                <a:latin typeface="+mn-lt"/>
              </a:rPr>
              <a:t>Составь рассказ, используя слова: </a:t>
            </a:r>
            <a:r>
              <a:rPr lang="ru-RU" sz="2800" i="1" dirty="0">
                <a:latin typeface="+mn-lt"/>
              </a:rPr>
              <a:t>патриот, церковный собор, Ян Гус, гуситы, еретик, Ян Жижка, победа над крестоносцами.</a:t>
            </a:r>
          </a:p>
        </p:txBody>
      </p:sp>
      <p:pic>
        <p:nvPicPr>
          <p:cNvPr id="4096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Заголовок 8"/>
          <p:cNvSpPr>
            <a:spLocks noGrp="1"/>
          </p:cNvSpPr>
          <p:nvPr>
            <p:ph type="title"/>
          </p:nvPr>
        </p:nvSpPr>
        <p:spPr/>
        <p:txBody>
          <a:bodyPr/>
          <a:lstStyle/>
          <a:p>
            <a:pPr fontAlgn="auto">
              <a:spcAft>
                <a:spcPts val="0"/>
              </a:spcAft>
              <a:defRPr/>
            </a:pPr>
            <a:r>
              <a:rPr lang="ru-RU" sz="3600" dirty="0" smtClean="0"/>
              <a:t>ЧЕХИЯ И ГУСИТСКИЕ ВОЙНЫ</a:t>
            </a:r>
            <a:endParaRPr lang="ru-RU" sz="3600" dirty="0"/>
          </a:p>
        </p:txBody>
      </p:sp>
      <p:pic>
        <p:nvPicPr>
          <p:cNvPr id="5123" name="Picture 3"/>
          <p:cNvPicPr>
            <a:picLocks noChangeAspect="1" noChangeArrowheads="1"/>
          </p:cNvPicPr>
          <p:nvPr/>
        </p:nvPicPr>
        <p:blipFill>
          <a:blip r:embed="rId5" cstate="email"/>
          <a:srcRect/>
          <a:stretch>
            <a:fillRect/>
          </a:stretch>
        </p:blipFill>
        <p:spPr bwMode="auto">
          <a:xfrm>
            <a:off x="252000" y="2988000"/>
            <a:ext cx="2731740" cy="3780000"/>
          </a:xfrm>
          <a:prstGeom prst="roundRect">
            <a:avLst>
              <a:gd name="adj" fmla="val 10426"/>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Прямоугольник 6"/>
          <p:cNvSpPr/>
          <p:nvPr/>
        </p:nvSpPr>
        <p:spPr>
          <a:xfrm>
            <a:off x="3132138" y="2987675"/>
            <a:ext cx="5688012" cy="3779838"/>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XII–XV веках Священная Римская империя германской нации, несмотря на раздробленность, осуществляла «натиск на Восток», который встречал сопротивление славянских и </a:t>
            </a:r>
            <a:r>
              <a:rPr lang="ru-RU" sz="3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балтских</a:t>
            </a:r>
            <a:r>
              <a:rPr lang="ru-RU"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народов.</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301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1005240"/>
            <a:ext cx="8640000" cy="105560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Расставь события и явления в правильной последовательности.</a:t>
            </a:r>
          </a:p>
        </p:txBody>
      </p:sp>
      <p:sp>
        <p:nvSpPr>
          <p:cNvPr id="45060" name="Прямоугольник 2"/>
          <p:cNvSpPr>
            <a:spLocks noChangeArrowheads="1"/>
          </p:cNvSpPr>
          <p:nvPr/>
        </p:nvSpPr>
        <p:spPr bwMode="auto">
          <a:xfrm>
            <a:off x="225425" y="2409825"/>
            <a:ext cx="8631238" cy="3292475"/>
          </a:xfrm>
          <a:prstGeom prst="rect">
            <a:avLst/>
          </a:prstGeom>
          <a:noFill/>
          <a:ln w="9525">
            <a:noFill/>
            <a:miter lim="800000"/>
            <a:headEnd/>
            <a:tailEnd/>
          </a:ln>
        </p:spPr>
        <p:txBody>
          <a:bodyPr>
            <a:spAutoFit/>
          </a:bodyPr>
          <a:lstStyle/>
          <a:p>
            <a:pPr marL="723900" indent="-369888"/>
            <a:r>
              <a:rPr lang="ru-RU" sz="3000">
                <a:latin typeface="Comic Sans MS" pitchFamily="66" charset="0"/>
              </a:rPr>
              <a:t>1. Выступления магистра наук Яна Гуса.</a:t>
            </a:r>
          </a:p>
          <a:p>
            <a:pPr marL="723900" indent="-369888"/>
            <a:r>
              <a:rPr lang="ru-RU" sz="3000">
                <a:latin typeface="Comic Sans MS" pitchFamily="66" charset="0"/>
              </a:rPr>
              <a:t>2. Переселение в Чехию немецких крестьян и ремесленников.</a:t>
            </a:r>
          </a:p>
          <a:p>
            <a:pPr marL="723900" indent="-369888"/>
            <a:r>
              <a:rPr lang="ru-RU" sz="3000">
                <a:latin typeface="Comic Sans MS" pitchFamily="66" charset="0"/>
              </a:rPr>
              <a:t>3. Власть в городах и церкви у потомков немецких колонистов.</a:t>
            </a:r>
          </a:p>
          <a:p>
            <a:pPr marL="723900" indent="-369888"/>
            <a:r>
              <a:rPr lang="ru-RU" sz="3000">
                <a:latin typeface="Comic Sans MS" pitchFamily="66" charset="0"/>
              </a:rPr>
              <a:t>4. Война сторонников Яна Гуса против немцев.</a:t>
            </a:r>
          </a:p>
        </p:txBody>
      </p:sp>
      <p:grpSp>
        <p:nvGrpSpPr>
          <p:cNvPr id="45061" name="Группа 20"/>
          <p:cNvGrpSpPr>
            <a:grpSpLocks/>
          </p:cNvGrpSpPr>
          <p:nvPr/>
        </p:nvGrpSpPr>
        <p:grpSpPr bwMode="auto">
          <a:xfrm>
            <a:off x="260350" y="5883275"/>
            <a:ext cx="8631238" cy="785813"/>
            <a:chOff x="259594" y="5882706"/>
            <a:chExt cx="8632406" cy="786654"/>
          </a:xfrm>
        </p:grpSpPr>
        <p:sp>
          <p:nvSpPr>
            <p:cNvPr id="14" name="Полилиния 13"/>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5" name="Полилиния 14"/>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7" name="Полилиния 16"/>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8" name="Полилиния 17"/>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sp>
          <p:nvSpPr>
            <p:cNvPr id="19" name="Полилиния 18"/>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20" name="Полилиния 19"/>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p>
          </p:txBody>
        </p:sp>
      </p:grpSp>
      <p:sp>
        <p:nvSpPr>
          <p:cNvPr id="21" name="Заголовок 20"/>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4506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33" name="Group 29"/>
          <p:cNvGraphicFramePr>
            <a:graphicFrameLocks noGrp="1"/>
          </p:cNvGraphicFramePr>
          <p:nvPr>
            <p:extLst>
              <p:ext uri="{D42A27DB-BD31-4B8C-83A1-F6EECF244321}">
                <p14:modId xmlns:p14="http://schemas.microsoft.com/office/powerpoint/2010/main" val="1295523499"/>
              </p:ext>
            </p:extLst>
          </p:nvPr>
        </p:nvGraphicFramePr>
        <p:xfrm>
          <a:off x="252000" y="4221088"/>
          <a:ext cx="8640480" cy="2529840"/>
        </p:xfrm>
        <a:graphic>
          <a:graphicData uri="http://schemas.openxmlformats.org/drawingml/2006/table">
            <a:tbl>
              <a:tblPr/>
              <a:tblGrid>
                <a:gridCol w="1943100"/>
                <a:gridCol w="3097213"/>
                <a:gridCol w="360016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Немецкий рыцарь 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Славянин – профессор Краковского  университета   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chemeClr val="tx1"/>
                          </a:solidFill>
                          <a:effectLst/>
                          <a:latin typeface="Comic Sans MS" pitchFamily="66" charset="0"/>
                        </a:rPr>
                        <a:t>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Comic Sans MS" pitchFamily="66" charset="0"/>
                        </a:rPr>
                        <a:t>___________________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19" name="Скругленный прямоугольник 18"/>
          <p:cNvSpPr/>
          <p:nvPr/>
        </p:nvSpPr>
        <p:spPr>
          <a:xfrm>
            <a:off x="252000" y="4365104"/>
            <a:ext cx="8640000" cy="1872853"/>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Повышенный  уровень. </a:t>
            </a:r>
            <a:r>
              <a:rPr lang="ru-RU" sz="2600">
                <a:latin typeface="Comic Sans MS" pitchFamily="66" charset="0"/>
              </a:rPr>
              <a:t>Приведи одно–два доказательства своей точки зрения.</a:t>
            </a:r>
          </a:p>
          <a:p>
            <a:pPr indent="357188"/>
            <a:r>
              <a:rPr lang="ru-RU" sz="2600" b="1">
                <a:solidFill>
                  <a:srgbClr val="0070C0"/>
                </a:solidFill>
                <a:latin typeface="Comic Sans MS" pitchFamily="66" charset="0"/>
              </a:rPr>
              <a:t>Максимальный уровень. </a:t>
            </a:r>
            <a:r>
              <a:rPr lang="ru-RU" sz="2600">
                <a:latin typeface="Comic Sans MS" pitchFamily="66" charset="0"/>
              </a:rPr>
              <a:t>Для доказательства используй материал, не изученный на уроках.</a:t>
            </a:r>
          </a:p>
        </p:txBody>
      </p:sp>
      <p:sp>
        <p:nvSpPr>
          <p:cNvPr id="15" name="Скругленный прямоугольник 14"/>
          <p:cNvSpPr/>
          <p:nvPr/>
        </p:nvSpPr>
        <p:spPr>
          <a:xfrm>
            <a:off x="252000" y="862112"/>
            <a:ext cx="8640960" cy="3200876"/>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r>
              <a:rPr lang="ru-RU" sz="2600" dirty="0">
                <a:latin typeface="Comic Sans MS" pitchFamily="66" charset="0"/>
              </a:rPr>
              <a:t>	Представь, что на пиру после рыцарского турнира встретились образованный немецкий рыцарь Тевтонского ордена и славянин – профессор </a:t>
            </a:r>
            <a:r>
              <a:rPr lang="ru-RU" sz="2600" dirty="0" err="1">
                <a:latin typeface="Comic Sans MS" pitchFamily="66" charset="0"/>
              </a:rPr>
              <a:t>Краковского</a:t>
            </a:r>
            <a:r>
              <a:rPr lang="ru-RU" sz="2600" dirty="0">
                <a:latin typeface="Comic Sans MS" pitchFamily="66" charset="0"/>
              </a:rPr>
              <a:t> университета. Опиши их спор, в котором один будет оправдывать немецкий «натиск на Восток», а другой будет возражать.</a:t>
            </a:r>
          </a:p>
        </p:txBody>
      </p:sp>
      <p:sp>
        <p:nvSpPr>
          <p:cNvPr id="3" name="Заголовок 2"/>
          <p:cNvSpPr>
            <a:spLocks noGrp="1"/>
          </p:cNvSpPr>
          <p:nvPr>
            <p:ph type="title"/>
          </p:nvPr>
        </p:nvSpPr>
        <p:spPr/>
        <p:txBody>
          <a:bodyPr/>
          <a:lstStyle/>
          <a:p>
            <a:pPr fontAlgn="auto">
              <a:spcAft>
                <a:spcPts val="0"/>
              </a:spcAft>
              <a:defRPr/>
            </a:pPr>
            <a:r>
              <a:rPr lang="ru-RU" sz="3600" dirty="0" smtClean="0"/>
              <a:t>ПРИМЕНЯЕМ НОВЫЕ ЗНАНИЯ</a:t>
            </a:r>
            <a:endParaRPr lang="ru-RU" sz="3600" dirty="0"/>
          </a:p>
        </p:txBody>
      </p:sp>
      <p:pic>
        <p:nvPicPr>
          <p:cNvPr id="4712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7133"/>
                                        </p:tgtEl>
                                        <p:attrNameLst>
                                          <p:attrName>style.visibility</p:attrName>
                                        </p:attrNameLst>
                                      </p:cBhvr>
                                      <p:to>
                                        <p:strVal val="visible"/>
                                      </p:to>
                                    </p:set>
                                    <p:animEffect transition="in" filter="fade">
                                      <p:cBhvr>
                                        <p:cTn id="10" dur="500"/>
                                        <p:tgtEl>
                                          <p:spTgt spid="47133"/>
                                        </p:tgtEl>
                                      </p:cBhvr>
                                    </p:animEffec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4713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7133"/>
                                        </p:tgtEl>
                                      </p:cBhvr>
                                    </p:animEffect>
                                    <p:set>
                                      <p:cBhvr>
                                        <p:cTn id="16" dur="1" fill="hold">
                                          <p:stCondLst>
                                            <p:cond delay="499"/>
                                          </p:stCondLst>
                                        </p:cTn>
                                        <p:tgtEl>
                                          <p:spTgt spid="4713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nextCondLst>
                <p:cond evt="onClick" delay="0">
                  <p:tgtEl>
                    <p:spTgt spid="4713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725" y="981075"/>
            <a:ext cx="3598863" cy="4751388"/>
          </a:xfrm>
          <a:blipFill dpi="0" rotWithShape="1">
            <a:blip r:embed="rId3"/>
            <a:srcRect/>
            <a:tile tx="0" ty="0" sx="100000" sy="100000" flip="none" algn="tl"/>
          </a:blipFill>
          <a:ln>
            <a:round/>
          </a:ln>
        </p:spPr>
        <p:txBody>
          <a:bodyPr anchor="b"/>
          <a:lstStyle/>
          <a:p>
            <a:pPr marL="88900" indent="0">
              <a:spcBef>
                <a:spcPct val="0"/>
              </a:spcBef>
              <a:buFont typeface="Comic Sans MS" pitchFamily="66" charset="0"/>
              <a:buNone/>
            </a:pPr>
            <a:r>
              <a:rPr lang="ru-RU" sz="1400" smtClean="0"/>
              <a:t>Такой красивый вид Прага приобрела в середине XIV века, когда целиком была перестроена по решению её нового короля – немецкого императора Карла IV (Карела). Приглашённые им немецкие мастера обучили чехов строительному искусству и совместно с ними возвели шедевры готической архитектуры.</a:t>
            </a:r>
          </a:p>
        </p:txBody>
      </p:sp>
      <p:sp>
        <p:nvSpPr>
          <p:cNvPr id="2" name="Объект 1"/>
          <p:cNvSpPr>
            <a:spLocks noGrp="1"/>
          </p:cNvSpPr>
          <p:nvPr>
            <p:ph sz="half" idx="1"/>
          </p:nvPr>
        </p:nvSpPr>
        <p:spPr>
          <a:xfrm>
            <a:off x="252413" y="981075"/>
            <a:ext cx="3598862" cy="4751388"/>
          </a:xfrm>
          <a:prstGeom prst="roundRect">
            <a:avLst>
              <a:gd name="adj" fmla="val 10315"/>
            </a:avLst>
          </a:prstGeom>
          <a:blipFill dpi="0" rotWithShape="1">
            <a:blip r:embed="rId3"/>
            <a:srcRect/>
            <a:tile tx="0" ty="0" sx="100000" sy="100000" flip="none" algn="tl"/>
          </a:blipFill>
          <a:ln>
            <a:round/>
          </a:ln>
        </p:spPr>
        <p:txBody>
          <a:bodyPr lIns="72000" rIns="72000" anchor="ctr"/>
          <a:lstStyle/>
          <a:p>
            <a:pPr marL="0" indent="0" algn="ctr">
              <a:spcBef>
                <a:spcPct val="0"/>
              </a:spcBef>
              <a:buFont typeface="Comic Sans MS" pitchFamily="66" charset="0"/>
              <a:buNone/>
            </a:pPr>
            <a:r>
              <a:rPr lang="ru-RU" sz="1300" i="1" smtClean="0"/>
              <a:t>Справочные сведения</a:t>
            </a:r>
          </a:p>
          <a:p>
            <a:pPr marL="0" indent="0">
              <a:spcBef>
                <a:spcPct val="0"/>
              </a:spcBef>
              <a:buFont typeface="Comic Sans MS" pitchFamily="66" charset="0"/>
              <a:buNone/>
            </a:pPr>
            <a:r>
              <a:rPr lang="ru-RU" sz="1300" b="1" smtClean="0"/>
              <a:t>1231 </a:t>
            </a:r>
            <a:r>
              <a:rPr lang="ru-RU" sz="1300" smtClean="0"/>
              <a:t>год – отряд немецких рыцарей-тевтонцев во главе с Германом Балком переправился через Вислу на земли прусских племён. Рыцари подошли к священному дубу, которому  поклонялись пруссы, окружили его укреплениями, а над деревом подняли свою хоругвь с крестом.</a:t>
            </a:r>
          </a:p>
          <a:p>
            <a:pPr marL="0" indent="0">
              <a:spcBef>
                <a:spcPct val="0"/>
              </a:spcBef>
              <a:buFont typeface="Comic Sans MS" pitchFamily="66" charset="0"/>
              <a:buNone/>
            </a:pPr>
            <a:r>
              <a:rPr lang="ru-RU" sz="1300" b="1" smtClean="0"/>
              <a:t>1237 </a:t>
            </a:r>
            <a:r>
              <a:rPr lang="ru-RU" sz="1300" smtClean="0"/>
              <a:t>год – тевтонцы взяли штурмом очередное прусское городище Балга и перерезали всех его жителей – мужчин, женщин, детей.</a:t>
            </a:r>
          </a:p>
          <a:p>
            <a:pPr marL="0" indent="0">
              <a:spcBef>
                <a:spcPct val="0"/>
              </a:spcBef>
              <a:buFont typeface="Comic Sans MS" pitchFamily="66" charset="0"/>
              <a:buNone/>
            </a:pPr>
            <a:r>
              <a:rPr lang="ru-RU" sz="1300" b="1" smtClean="0"/>
              <a:t>1260 </a:t>
            </a:r>
            <a:r>
              <a:rPr lang="ru-RU" sz="1300" smtClean="0"/>
              <a:t>год – правитель одной из захваченных прусских областей Тевтонского ордена Вальрод Мирабилис пригласил к себе на пир в замок Ленценберг старейшин прусских родов, с которыми был заключён мир. В разгар пиршества немцы неожиданно покинули замок, заколотили окна и двери и сожгли его вместе с прусскими старейшинами.</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28" name="Picture 4"/>
          <p:cNvPicPr>
            <a:picLocks noChangeAspect="1" noChangeArrowheads="1"/>
          </p:cNvPicPr>
          <p:nvPr/>
        </p:nvPicPr>
        <p:blipFill>
          <a:blip r:embed="rId4" cstate="email"/>
          <a:srcRect/>
          <a:stretch>
            <a:fillRect/>
          </a:stretch>
        </p:blipFill>
        <p:spPr bwMode="auto">
          <a:xfrm>
            <a:off x="6300192" y="1124744"/>
            <a:ext cx="1577739" cy="2304000"/>
          </a:xfrm>
          <a:prstGeom prst="roundRect">
            <a:avLst>
              <a:gd name="adj" fmla="val 16667"/>
            </a:avLst>
          </a:prstGeom>
          <a:ln>
            <a:solidFill>
              <a:srgbClr val="00CC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Группа 14"/>
          <p:cNvGrpSpPr>
            <a:grpSpLocks/>
          </p:cNvGrpSpPr>
          <p:nvPr/>
        </p:nvGrpSpPr>
        <p:grpSpPr bwMode="auto">
          <a:xfrm>
            <a:off x="254000" y="981075"/>
            <a:ext cx="8640763" cy="4751388"/>
            <a:chOff x="254356" y="980728"/>
            <a:chExt cx="8640000" cy="4752000"/>
          </a:xfrm>
        </p:grpSpPr>
        <p:sp>
          <p:nvSpPr>
            <p:cNvPr id="16407" name="Объект 6"/>
            <p:cNvSpPr>
              <a:spLocks/>
            </p:cNvSpPr>
            <p:nvPr/>
          </p:nvSpPr>
          <p:spPr bwMode="auto">
            <a:xfrm>
              <a:off x="254356" y="980728"/>
              <a:ext cx="8640000" cy="4752000"/>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3238500">
                <a:buFont typeface="Comic Sans MS" pitchFamily="66" charset="0"/>
                <a:buNone/>
              </a:pPr>
              <a:r>
                <a:rPr lang="ru-RU" sz="2400">
                  <a:latin typeface="Comic Sans MS" pitchFamily="66" charset="0"/>
                </a:rPr>
                <a:t>Такой красивый вид Прага приобрела в середине XIV века, когда целиком была перестроена по решению её нового короля – немецкого императора Карла IV (Карела). Приглашённые им немецкие мастера обучили чехов строительному искусству и совместно с ними возвели шедевры готической архитектуры.</a:t>
              </a:r>
            </a:p>
          </p:txBody>
        </p:sp>
        <p:pic>
          <p:nvPicPr>
            <p:cNvPr id="1026" name="Picture 2"/>
            <p:cNvPicPr>
              <a:picLocks noChangeAspect="1" noChangeArrowheads="1"/>
            </p:cNvPicPr>
            <p:nvPr/>
          </p:nvPicPr>
          <p:blipFill>
            <a:blip r:embed="rId5" cstate="print"/>
            <a:srcRect/>
            <a:stretch>
              <a:fillRect/>
            </a:stretch>
          </p:blipFill>
          <p:spPr bwMode="auto">
            <a:xfrm>
              <a:off x="539552" y="1268760"/>
              <a:ext cx="2834997" cy="4140000"/>
            </a:xfrm>
            <a:prstGeom prst="roundRect">
              <a:avLst>
                <a:gd name="adj" fmla="val 16667"/>
              </a:avLst>
            </a:prstGeom>
            <a:ln>
              <a:solidFill>
                <a:srgbClr val="00CC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
        <p:nvSpPr>
          <p:cNvPr id="12" name="Объект 1"/>
          <p:cNvSpPr>
            <a:spLocks/>
          </p:cNvSpPr>
          <p:nvPr/>
        </p:nvSpPr>
        <p:spPr bwMode="auto">
          <a:xfrm>
            <a:off x="252413" y="981075"/>
            <a:ext cx="8639175" cy="4751388"/>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a:buFont typeface="Comic Sans MS" pitchFamily="66" charset="0"/>
              <a:buNone/>
            </a:pPr>
            <a:r>
              <a:rPr lang="ru-RU" sz="2200" i="1">
                <a:latin typeface="Comic Sans MS" pitchFamily="66" charset="0"/>
              </a:rPr>
              <a:t>Справочные сведения</a:t>
            </a:r>
          </a:p>
          <a:p>
            <a:pPr marL="88900">
              <a:buFont typeface="Comic Sans MS" pitchFamily="66" charset="0"/>
              <a:buNone/>
            </a:pPr>
            <a:r>
              <a:rPr lang="ru-RU" sz="2000" b="1">
                <a:latin typeface="Comic Sans MS" pitchFamily="66" charset="0"/>
              </a:rPr>
              <a:t>1231 </a:t>
            </a:r>
            <a:r>
              <a:rPr lang="ru-RU" sz="2000">
                <a:latin typeface="Comic Sans MS" pitchFamily="66" charset="0"/>
              </a:rPr>
              <a:t>год – отряд немецких рыцарей-тевтонцев во главе с Германом Балком переправился через Вислу на земли прусских племён. Рыцари подошли к священному дубу, которому поклонялись пруссы, окружили его укреплениями, а над деревом подняли свою хоругвь с крестом.</a:t>
            </a:r>
          </a:p>
          <a:p>
            <a:pPr marL="88900">
              <a:buFont typeface="Comic Sans MS" pitchFamily="66" charset="0"/>
              <a:buNone/>
            </a:pPr>
            <a:r>
              <a:rPr lang="ru-RU" sz="2000" b="1">
                <a:latin typeface="Comic Sans MS" pitchFamily="66" charset="0"/>
              </a:rPr>
              <a:t>1237 </a:t>
            </a:r>
            <a:r>
              <a:rPr lang="ru-RU" sz="2000">
                <a:latin typeface="Comic Sans MS" pitchFamily="66" charset="0"/>
              </a:rPr>
              <a:t>год – тевтонцы взяли штурмом очередное прусское городище Балга и перерезали всех его жителей – мужчин, женщин, детей.</a:t>
            </a:r>
          </a:p>
          <a:p>
            <a:pPr marL="88900">
              <a:buFont typeface="Comic Sans MS" pitchFamily="66" charset="0"/>
              <a:buNone/>
            </a:pPr>
            <a:r>
              <a:rPr lang="ru-RU" sz="2000" b="1">
                <a:latin typeface="Comic Sans MS" pitchFamily="66" charset="0"/>
              </a:rPr>
              <a:t>1260 </a:t>
            </a:r>
            <a:r>
              <a:rPr lang="ru-RU" sz="2000">
                <a:latin typeface="Comic Sans MS" pitchFamily="66" charset="0"/>
              </a:rPr>
              <a:t>год – правитель одной из захваченных прусских областей Тевтонского ордена Вальрод Мирабилис пригласил к себе на пир в замок Ленценберг старейшин прусских родов, с которыми был заключён мир. В разгар пиршества немцы неожиданно покинули замок, заколотили окна и двери и сожгли его вместе с прусскими старейшинами.</a:t>
            </a:r>
          </a:p>
        </p:txBody>
      </p:sp>
      <p:sp>
        <p:nvSpPr>
          <p:cNvPr id="4" name="Скругленный прямоугольник 3"/>
          <p:cNvSpPr/>
          <p:nvPr/>
        </p:nvSpPr>
        <p:spPr>
          <a:xfrm>
            <a:off x="252000" y="5877272"/>
            <a:ext cx="8640000" cy="836414"/>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Судя по этим фактам, какое значение имела немецкая колонизация восточных земель?</a:t>
            </a:r>
          </a:p>
        </p:txBody>
      </p:sp>
      <p:sp>
        <p:nvSpPr>
          <p:cNvPr id="6" name="Скругленный прямоугольник 5"/>
          <p:cNvSpPr/>
          <p:nvPr/>
        </p:nvSpPr>
        <p:spPr>
          <a:xfrm>
            <a:off x="252000" y="5877272"/>
            <a:ext cx="8640000" cy="851297"/>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200" dirty="0">
                <a:latin typeface="+mn-lt"/>
              </a:rPr>
              <a:t>	Какие чувства возникают у тебя при знакомстве с фактами немецкого «натиска на Восток»?</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6012000"/>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6" name="Picture 11"/>
          <p:cNvPicPr>
            <a:picLocks noChangeAspect="1" noChangeArrowheads="1"/>
          </p:cNvPicPr>
          <p:nvPr/>
        </p:nvPicPr>
        <p:blipFill>
          <a:blip r:embed="rId6">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5"/>
                                        </p:tgtEl>
                                      </p:cBhvr>
                                    </p:animEffect>
                                    <p:set>
                                      <p:cBhvr>
                                        <p:cTn id="3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КАКОЕ ЗНАЧЕНИЕ ИМЕЛА НЕМЕЦКАЯ КОЛОНИЗАЦИЯ ДЛЯ ВОСТОЧНЫХ СОСЕДЕЙ ГЕРМАНИИ?</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64669" y="980728"/>
            <a:ext cx="8640000" cy="2315528"/>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1950"/>
            <a:r>
              <a:rPr lang="ru-RU" sz="2600" b="1">
                <a:solidFill>
                  <a:srgbClr val="0070C0"/>
                </a:solidFill>
                <a:latin typeface="Comic Sans MS" pitchFamily="66" charset="0"/>
              </a:rPr>
              <a:t>Необходимый уровень.</a:t>
            </a:r>
            <a:r>
              <a:rPr lang="ru-RU" sz="2600" b="1">
                <a:solidFill>
                  <a:srgbClr val="00B0F0"/>
                </a:solidFill>
                <a:latin typeface="Comic Sans MS" pitchFamily="66" charset="0"/>
              </a:rPr>
              <a:t> </a:t>
            </a:r>
            <a:r>
              <a:rPr lang="ru-RU" sz="2600">
                <a:latin typeface="Comic Sans MS" pitchFamily="66" charset="0"/>
              </a:rPr>
              <a:t>Над лентой времени напиши даты и названия событий: </a:t>
            </a:r>
            <a:r>
              <a:rPr lang="ru-RU" sz="2600" b="1">
                <a:solidFill>
                  <a:srgbClr val="0070C0"/>
                </a:solidFill>
                <a:latin typeface="Comic Sans MS" pitchFamily="66" charset="0"/>
              </a:rPr>
              <a:t>1. </a:t>
            </a:r>
            <a:r>
              <a:rPr lang="ru-RU" sz="2600">
                <a:latin typeface="Comic Sans MS" pitchFamily="66" charset="0"/>
              </a:rPr>
              <a:t>Падение Западной Римской империи; </a:t>
            </a:r>
            <a:r>
              <a:rPr lang="ru-RU" sz="2600" b="1">
                <a:solidFill>
                  <a:srgbClr val="0070C0"/>
                </a:solidFill>
                <a:latin typeface="Comic Sans MS" pitchFamily="66" charset="0"/>
              </a:rPr>
              <a:t>2. </a:t>
            </a:r>
            <a:r>
              <a:rPr lang="ru-RU" sz="2600">
                <a:latin typeface="Comic Sans MS" pitchFamily="66" charset="0"/>
              </a:rPr>
              <a:t>Образование империи Карла Великого; </a:t>
            </a:r>
            <a:r>
              <a:rPr lang="ru-RU" sz="2600" b="1">
                <a:solidFill>
                  <a:srgbClr val="0070C0"/>
                </a:solidFill>
                <a:latin typeface="Comic Sans MS" pitchFamily="66" charset="0"/>
              </a:rPr>
              <a:t>3. </a:t>
            </a:r>
            <a:r>
              <a:rPr lang="ru-RU" sz="2600">
                <a:latin typeface="Comic Sans MS" pitchFamily="66" charset="0"/>
              </a:rPr>
              <a:t>Образование Священной Римской империи.</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0485"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graphicFrame>
        <p:nvGraphicFramePr>
          <p:cNvPr id="10" name="Таблица 9"/>
          <p:cNvGraphicFramePr>
            <a:graphicFrameLocks noGrp="1"/>
          </p:cNvGraphicFramePr>
          <p:nvPr/>
        </p:nvGraphicFramePr>
        <p:xfrm>
          <a:off x="252413" y="3840163"/>
          <a:ext cx="8640005" cy="741680"/>
        </p:xfrm>
        <a:graphic>
          <a:graphicData uri="http://schemas.openxmlformats.org/drawingml/2006/table">
            <a:tbl>
              <a:tblPr firstRow="1" bandRow="1">
                <a:tableStyleId>{5C22544A-7EE6-4342-B048-85BDC9FD1C3A}</a:tableStyleId>
              </a:tblPr>
              <a:tblGrid>
                <a:gridCol w="785455"/>
                <a:gridCol w="785455"/>
                <a:gridCol w="785455"/>
                <a:gridCol w="785455"/>
                <a:gridCol w="785455"/>
                <a:gridCol w="785455"/>
                <a:gridCol w="785455"/>
                <a:gridCol w="785455"/>
                <a:gridCol w="785455"/>
                <a:gridCol w="785455"/>
                <a:gridCol w="785455"/>
              </a:tblGrid>
              <a:tr h="370840">
                <a:tc>
                  <a:txBody>
                    <a:bodyPr/>
                    <a:lstStyle/>
                    <a:p>
                      <a:pPr algn="ctr"/>
                      <a:r>
                        <a:rPr lang="en-US" dirty="0" smtClean="0"/>
                        <a:t>V</a:t>
                      </a:r>
                      <a:endParaRPr lang="ru-RU" dirty="0"/>
                    </a:p>
                  </a:txBody>
                  <a:tcPr>
                    <a:solidFill>
                      <a:schemeClr val="accent5">
                        <a:lumMod val="20000"/>
                        <a:lumOff val="80000"/>
                      </a:schemeClr>
                    </a:solidFill>
                  </a:tcPr>
                </a:tc>
                <a:tc>
                  <a:txBody>
                    <a:bodyPr/>
                    <a:lstStyle/>
                    <a:p>
                      <a:pPr algn="ctr"/>
                      <a:r>
                        <a:rPr lang="en-US" dirty="0" smtClean="0"/>
                        <a:t>VI</a:t>
                      </a:r>
                      <a:endParaRPr lang="ru-RU" dirty="0"/>
                    </a:p>
                  </a:txBody>
                  <a:tcPr>
                    <a:solidFill>
                      <a:schemeClr val="accent5">
                        <a:lumMod val="20000"/>
                        <a:lumOff val="80000"/>
                      </a:schemeClr>
                    </a:solidFill>
                  </a:tcPr>
                </a:tc>
                <a:tc>
                  <a:txBody>
                    <a:bodyPr/>
                    <a:lstStyle/>
                    <a:p>
                      <a:pPr algn="ctr"/>
                      <a:r>
                        <a:rPr lang="en-US" dirty="0" smtClean="0"/>
                        <a:t>VII</a:t>
                      </a:r>
                      <a:endParaRPr lang="ru-RU" dirty="0"/>
                    </a:p>
                  </a:txBody>
                  <a:tcPr>
                    <a:solidFill>
                      <a:schemeClr val="accent5">
                        <a:lumMod val="20000"/>
                        <a:lumOff val="80000"/>
                      </a:schemeClr>
                    </a:solidFill>
                  </a:tcPr>
                </a:tc>
                <a:tc>
                  <a:txBody>
                    <a:bodyPr/>
                    <a:lstStyle/>
                    <a:p>
                      <a:pPr algn="ctr"/>
                      <a:r>
                        <a:rPr lang="en-US" dirty="0" smtClean="0"/>
                        <a:t>VIII</a:t>
                      </a:r>
                      <a:endParaRPr lang="ru-RU" dirty="0"/>
                    </a:p>
                  </a:txBody>
                  <a:tcPr>
                    <a:solidFill>
                      <a:schemeClr val="accent5">
                        <a:lumMod val="20000"/>
                        <a:lumOff val="80000"/>
                      </a:schemeClr>
                    </a:solidFill>
                  </a:tcPr>
                </a:tc>
                <a:tc>
                  <a:txBody>
                    <a:bodyPr/>
                    <a:lstStyle/>
                    <a:p>
                      <a:pPr algn="ctr"/>
                      <a:r>
                        <a:rPr lang="en-US" dirty="0" smtClean="0"/>
                        <a:t>IX</a:t>
                      </a:r>
                      <a:endParaRPr lang="ru-RU" dirty="0"/>
                    </a:p>
                  </a:txBody>
                  <a:tcPr>
                    <a:solidFill>
                      <a:schemeClr val="accent5">
                        <a:lumMod val="20000"/>
                        <a:lumOff val="80000"/>
                      </a:schemeClr>
                    </a:solidFill>
                  </a:tcPr>
                </a:tc>
                <a:tc>
                  <a:txBody>
                    <a:bodyPr/>
                    <a:lstStyle/>
                    <a:p>
                      <a:pPr algn="ctr"/>
                      <a:r>
                        <a:rPr lang="en-US" dirty="0" smtClean="0"/>
                        <a:t>X</a:t>
                      </a:r>
                      <a:endParaRPr lang="ru-RU" dirty="0"/>
                    </a:p>
                  </a:txBody>
                  <a:tcPr>
                    <a:solidFill>
                      <a:schemeClr val="accent5">
                        <a:lumMod val="20000"/>
                        <a:lumOff val="80000"/>
                      </a:schemeClr>
                    </a:solidFill>
                  </a:tcPr>
                </a:tc>
                <a:tc>
                  <a:txBody>
                    <a:bodyPr/>
                    <a:lstStyle/>
                    <a:p>
                      <a:pPr algn="ctr"/>
                      <a:r>
                        <a:rPr lang="en-US" dirty="0" smtClean="0"/>
                        <a:t>XI</a:t>
                      </a:r>
                      <a:endParaRPr lang="ru-RU" dirty="0"/>
                    </a:p>
                  </a:txBody>
                  <a:tcPr>
                    <a:solidFill>
                      <a:schemeClr val="accent5">
                        <a:lumMod val="20000"/>
                        <a:lumOff val="80000"/>
                      </a:schemeClr>
                    </a:solidFill>
                  </a:tcPr>
                </a:tc>
                <a:tc>
                  <a:txBody>
                    <a:bodyPr/>
                    <a:lstStyle/>
                    <a:p>
                      <a:pPr algn="ctr"/>
                      <a:r>
                        <a:rPr lang="en-US" dirty="0" smtClean="0"/>
                        <a:t>XII</a:t>
                      </a:r>
                      <a:endParaRPr lang="ru-RU" dirty="0"/>
                    </a:p>
                  </a:txBody>
                  <a:tcPr>
                    <a:solidFill>
                      <a:schemeClr val="accent5">
                        <a:lumMod val="20000"/>
                        <a:lumOff val="80000"/>
                      </a:schemeClr>
                    </a:solidFill>
                  </a:tcPr>
                </a:tc>
                <a:tc>
                  <a:txBody>
                    <a:bodyPr/>
                    <a:lstStyle/>
                    <a:p>
                      <a:pPr algn="ctr"/>
                      <a:r>
                        <a:rPr lang="en-US" dirty="0" smtClean="0"/>
                        <a:t>XIII</a:t>
                      </a:r>
                      <a:endParaRPr lang="ru-RU" dirty="0"/>
                    </a:p>
                  </a:txBody>
                  <a:tcPr>
                    <a:solidFill>
                      <a:schemeClr val="accent5">
                        <a:lumMod val="20000"/>
                        <a:lumOff val="80000"/>
                      </a:schemeClr>
                    </a:solidFill>
                  </a:tcPr>
                </a:tc>
                <a:tc>
                  <a:txBody>
                    <a:bodyPr/>
                    <a:lstStyle/>
                    <a:p>
                      <a:pPr algn="ctr"/>
                      <a:r>
                        <a:rPr lang="en-US" dirty="0" smtClean="0"/>
                        <a:t>XIV</a:t>
                      </a:r>
                      <a:endParaRPr lang="ru-RU" dirty="0"/>
                    </a:p>
                  </a:txBody>
                  <a:tcPr>
                    <a:solidFill>
                      <a:schemeClr val="accent5">
                        <a:lumMod val="20000"/>
                        <a:lumOff val="80000"/>
                      </a:schemeClr>
                    </a:solidFill>
                  </a:tcPr>
                </a:tc>
                <a:tc>
                  <a:txBody>
                    <a:bodyPr/>
                    <a:lstStyle/>
                    <a:p>
                      <a:pPr algn="ctr"/>
                      <a:r>
                        <a:rPr lang="en-US" dirty="0" smtClean="0"/>
                        <a:t>XV</a:t>
                      </a:r>
                      <a:endParaRPr lang="ru-RU" dirty="0"/>
                    </a:p>
                  </a:txBody>
                  <a:tcPr>
                    <a:solidFill>
                      <a:schemeClr val="accent5">
                        <a:lumMod val="20000"/>
                        <a:lumOff val="80000"/>
                      </a:schemeClr>
                    </a:solidFill>
                  </a:tcPr>
                </a:tc>
              </a:tr>
              <a:tr h="370840">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c>
                  <a:txBody>
                    <a:bodyPr/>
                    <a:lstStyle/>
                    <a:p>
                      <a:endParaRPr lang="ru-RU" dirty="0"/>
                    </a:p>
                  </a:txBody>
                  <a:tcPr>
                    <a:solidFill>
                      <a:schemeClr val="accent4">
                        <a:lumMod val="20000"/>
                        <a:lumOff val="80000"/>
                      </a:schemeClr>
                    </a:solidFill>
                  </a:tcPr>
                </a:tc>
              </a:tr>
            </a:tbl>
          </a:graphicData>
        </a:graphic>
      </p:graphicFrame>
      <p:sp>
        <p:nvSpPr>
          <p:cNvPr id="11" name="TextBox 10"/>
          <p:cNvSpPr txBox="1"/>
          <p:nvPr/>
        </p:nvSpPr>
        <p:spPr>
          <a:xfrm>
            <a:off x="252413" y="5084763"/>
            <a:ext cx="8164512" cy="1563687"/>
          </a:xfrm>
          <a:prstGeom prst="rect">
            <a:avLst/>
          </a:prstGeom>
          <a:solidFill>
            <a:schemeClr val="accent4">
              <a:lumMod val="20000"/>
              <a:lumOff val="80000"/>
            </a:schemeClr>
          </a:solidFill>
          <a:ln>
            <a:solidFill>
              <a:schemeClr val="bg1">
                <a:lumMod val="50000"/>
              </a:schemeClr>
            </a:solidFill>
          </a:ln>
        </p:spPr>
        <p:txBody>
          <a:bodyPr wrap="none">
            <a:spAutoFit/>
          </a:bodyPr>
          <a:lstStyle/>
          <a:p>
            <a:pPr marL="342900" indent="-342900">
              <a:buFontTx/>
              <a:buAutoNum type="arabicPeriod"/>
            </a:pPr>
            <a:r>
              <a:rPr lang="ru-RU" sz="3200">
                <a:latin typeface="Comic Sans MS" pitchFamily="66" charset="0"/>
              </a:rPr>
              <a:t> </a:t>
            </a:r>
            <a:r>
              <a:rPr lang="ru-RU" sz="2400">
                <a:latin typeface="Comic Sans MS" pitchFamily="66" charset="0"/>
              </a:rPr>
              <a:t>падение Западной Римской империи          </a:t>
            </a:r>
            <a:r>
              <a:rPr lang="ru-RU" sz="3200">
                <a:latin typeface="Comic Sans MS" pitchFamily="66" charset="0"/>
              </a:rPr>
              <a:t>-   . . .</a:t>
            </a:r>
          </a:p>
          <a:p>
            <a:pPr marL="342900" indent="-342900">
              <a:buFontTx/>
              <a:buAutoNum type="arabicPeriod"/>
            </a:pPr>
            <a:r>
              <a:rPr lang="ru-RU" sz="3200">
                <a:latin typeface="Comic Sans MS" pitchFamily="66" charset="0"/>
              </a:rPr>
              <a:t> </a:t>
            </a:r>
            <a:r>
              <a:rPr lang="ru-RU" sz="2400">
                <a:latin typeface="Comic Sans MS" pitchFamily="66" charset="0"/>
              </a:rPr>
              <a:t>образование империи Карла Великого        </a:t>
            </a:r>
            <a:r>
              <a:rPr lang="ru-RU" sz="3200">
                <a:latin typeface="Comic Sans MS" pitchFamily="66" charset="0"/>
              </a:rPr>
              <a:t>-   . . .</a:t>
            </a:r>
          </a:p>
          <a:p>
            <a:pPr marL="342900" indent="-342900">
              <a:buFontTx/>
              <a:buAutoNum type="arabicPeriod"/>
            </a:pPr>
            <a:r>
              <a:rPr lang="ru-RU" sz="3200">
                <a:latin typeface="Comic Sans MS" pitchFamily="66" charset="0"/>
              </a:rPr>
              <a:t> </a:t>
            </a:r>
            <a:r>
              <a:rPr lang="ru-RU" sz="2400">
                <a:latin typeface="Comic Sans MS" pitchFamily="66" charset="0"/>
              </a:rPr>
              <a:t>образование Священной Римской империи</a:t>
            </a:r>
            <a:r>
              <a:rPr lang="ru-RU" sz="3200">
                <a:latin typeface="Comic Sans MS" pitchFamily="66" charset="0"/>
              </a:rPr>
              <a:t> -  . . .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252413" y="981075"/>
            <a:ext cx="8639175" cy="5761038"/>
          </a:xfrm>
          <a:prstGeom prst="rect">
            <a:avLst/>
          </a:prstGeom>
          <a:noFill/>
          <a:ln w="9525">
            <a:solidFill>
              <a:schemeClr val="tx1"/>
            </a:solidFill>
            <a:miter lim="800000"/>
            <a:headEnd/>
            <a:tailEnd/>
          </a:ln>
        </p:spPr>
      </p:pic>
      <p:sp>
        <p:nvSpPr>
          <p:cNvPr id="22" name="Скругленный прямоугольник 21"/>
          <p:cNvSpPr/>
          <p:nvPr/>
        </p:nvSpPr>
        <p:spPr>
          <a:xfrm>
            <a:off x="264669" y="2945552"/>
            <a:ext cx="8640000" cy="1055608"/>
          </a:xfrm>
          <a:prstGeom prst="roundRect">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61950"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Из каких земель была образована Священная Римская империя? </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pic>
        <p:nvPicPr>
          <p:cNvPr id="22534" name="Picture 7"/>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Германские земли </a:t>
            </a:r>
          </a:p>
        </p:txBody>
      </p:sp>
      <p:sp>
        <p:nvSpPr>
          <p:cNvPr id="4" name="Скругленный прямоугольник 3"/>
          <p:cNvSpPr/>
          <p:nvPr/>
        </p:nvSpPr>
        <p:spPr>
          <a:xfrm>
            <a:off x="251999" y="303708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«Натиск на Восток»</a:t>
            </a:r>
          </a:p>
        </p:txBody>
      </p:sp>
      <p:sp>
        <p:nvSpPr>
          <p:cNvPr id="19" name="Скругленный прямоугольник 18"/>
          <p:cNvSpPr/>
          <p:nvPr/>
        </p:nvSpPr>
        <p:spPr>
          <a:xfrm>
            <a:off x="251519" y="4514111"/>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Чехия и Гуситские войны</a:t>
            </a:r>
          </a:p>
        </p:txBody>
      </p:sp>
      <p:pic>
        <p:nvPicPr>
          <p:cNvPr id="2458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64669" y="989930"/>
            <a:ext cx="8627811" cy="1790998"/>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rPr>
              <a:t>Необходимый уровень.</a:t>
            </a:r>
            <a:r>
              <a:rPr lang="ru-RU" sz="2600" dirty="0">
                <a:solidFill>
                  <a:srgbClr val="0070C0"/>
                </a:solidFill>
                <a:latin typeface="+mn-lt"/>
              </a:rPr>
              <a:t> </a:t>
            </a:r>
            <a:r>
              <a:rPr lang="ru-RU" sz="2600" dirty="0">
                <a:latin typeface="+mn-lt"/>
              </a:rPr>
              <a:t>Определи по картинкам и подпиши, какие изменения происходят в хозяйстве Священной Римской империи к концу XV века.</a:t>
            </a:r>
          </a:p>
        </p:txBody>
      </p:sp>
      <p:pic>
        <p:nvPicPr>
          <p:cNvPr id="2662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ГЕРМАНСКИЕ ЗЕМЛИ</a:t>
            </a:r>
            <a:endParaRPr lang="ru-RU" dirty="0"/>
          </a:p>
        </p:txBody>
      </p:sp>
      <p:pic>
        <p:nvPicPr>
          <p:cNvPr id="1026" name="Picture 2"/>
          <p:cNvPicPr>
            <a:picLocks noChangeAspect="1" noChangeArrowheads="1"/>
          </p:cNvPicPr>
          <p:nvPr/>
        </p:nvPicPr>
        <p:blipFill>
          <a:blip r:embed="rId5" cstate="email"/>
          <a:srcRect/>
          <a:stretch>
            <a:fillRect/>
          </a:stretch>
        </p:blipFill>
        <p:spPr bwMode="auto">
          <a:xfrm>
            <a:off x="251525" y="2924944"/>
            <a:ext cx="1664820"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p:cNvPicPr>
            <a:picLocks noChangeAspect="1" noChangeArrowheads="1"/>
          </p:cNvPicPr>
          <p:nvPr/>
        </p:nvPicPr>
        <p:blipFill>
          <a:blip r:embed="rId6" cstate="email"/>
          <a:srcRect/>
          <a:stretch>
            <a:fillRect/>
          </a:stretch>
        </p:blipFill>
        <p:spPr bwMode="auto">
          <a:xfrm>
            <a:off x="2701299" y="2924944"/>
            <a:ext cx="1510661"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p:cNvPicPr>
            <a:picLocks noChangeAspect="1" noChangeArrowheads="1"/>
          </p:cNvPicPr>
          <p:nvPr/>
        </p:nvPicPr>
        <p:blipFill>
          <a:blip r:embed="rId7" cstate="email"/>
          <a:srcRect/>
          <a:stretch>
            <a:fillRect/>
          </a:stretch>
        </p:blipFill>
        <p:spPr bwMode="auto">
          <a:xfrm>
            <a:off x="5004048" y="2924944"/>
            <a:ext cx="1593278"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9" name="Picture 5"/>
          <p:cNvPicPr>
            <a:picLocks noChangeAspect="1" noChangeArrowheads="1"/>
          </p:cNvPicPr>
          <p:nvPr/>
        </p:nvPicPr>
        <p:blipFill>
          <a:blip r:embed="rId8" cstate="email"/>
          <a:srcRect/>
          <a:stretch>
            <a:fillRect/>
          </a:stretch>
        </p:blipFill>
        <p:spPr bwMode="auto">
          <a:xfrm>
            <a:off x="7364835" y="2924944"/>
            <a:ext cx="1527645" cy="198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p:cNvSpPr txBox="1"/>
          <p:nvPr/>
        </p:nvSpPr>
        <p:spPr>
          <a:xfrm>
            <a:off x="250825" y="5084763"/>
            <a:ext cx="8640763" cy="1693862"/>
          </a:xfrm>
          <a:prstGeom prst="rect">
            <a:avLst/>
          </a:prstGeom>
          <a:solidFill>
            <a:schemeClr val="accent4">
              <a:lumMod val="20000"/>
              <a:lumOff val="80000"/>
            </a:schemeClr>
          </a:solidFill>
          <a:ln>
            <a:solidFill>
              <a:schemeClr val="accent1"/>
            </a:solidFill>
          </a:ln>
        </p:spPr>
        <p:txBody>
          <a:bodyPr>
            <a:spAutoFit/>
          </a:bodyPr>
          <a:lstStyle/>
          <a:p>
            <a:pPr fontAlgn="auto">
              <a:spcBef>
                <a:spcPts val="0"/>
              </a:spcBef>
              <a:spcAft>
                <a:spcPts val="0"/>
              </a:spcAft>
              <a:defRPr/>
            </a:pPr>
            <a:r>
              <a:rPr lang="ru-RU" sz="2600" dirty="0">
                <a:latin typeface="+mn-lt"/>
              </a:rPr>
              <a:t>1._______________________________________</a:t>
            </a:r>
          </a:p>
          <a:p>
            <a:pPr fontAlgn="auto">
              <a:spcBef>
                <a:spcPts val="0"/>
              </a:spcBef>
              <a:spcAft>
                <a:spcPts val="0"/>
              </a:spcAft>
              <a:defRPr/>
            </a:pPr>
            <a:r>
              <a:rPr lang="ru-RU" sz="2600" dirty="0">
                <a:latin typeface="+mn-lt"/>
              </a:rPr>
              <a:t>2._______________________________________</a:t>
            </a:r>
          </a:p>
          <a:p>
            <a:pPr fontAlgn="auto">
              <a:spcBef>
                <a:spcPts val="0"/>
              </a:spcBef>
              <a:spcAft>
                <a:spcPts val="0"/>
              </a:spcAft>
              <a:defRPr/>
            </a:pPr>
            <a:r>
              <a:rPr lang="ru-RU" sz="2600" dirty="0">
                <a:latin typeface="+mn-lt"/>
              </a:rPr>
              <a:t>3._______________________________________</a:t>
            </a:r>
          </a:p>
          <a:p>
            <a:pPr fontAlgn="auto">
              <a:spcBef>
                <a:spcPts val="0"/>
              </a:spcBef>
              <a:spcAft>
                <a:spcPts val="0"/>
              </a:spcAft>
              <a:defRPr/>
            </a:pPr>
            <a:r>
              <a:rPr lang="ru-RU" sz="2600" dirty="0">
                <a:latin typeface="+mn-lt"/>
              </a:rPr>
              <a:t>…._______________________________________</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bg1">
                <a:lumMod val="50000"/>
              </a:schemeClr>
            </a:solidFill>
            <a:miter lim="800000"/>
            <a:headEnd/>
            <a:tailEnd/>
          </a:ln>
        </p:spPr>
      </p:pic>
      <p:sp>
        <p:nvSpPr>
          <p:cNvPr id="9" name="Скругленный прямоугольник 8"/>
          <p:cNvSpPr/>
          <p:nvPr/>
        </p:nvSpPr>
        <p:spPr>
          <a:xfrm>
            <a:off x="264669" y="2574106"/>
            <a:ext cx="8627811" cy="1790998"/>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rPr>
              <a:t>Повышенный уровень.</a:t>
            </a:r>
            <a:r>
              <a:rPr lang="ru-RU" sz="2600" dirty="0">
                <a:solidFill>
                  <a:srgbClr val="0070C0"/>
                </a:solidFill>
                <a:latin typeface="+mn-lt"/>
              </a:rPr>
              <a:t> </a:t>
            </a:r>
            <a:r>
              <a:rPr lang="ru-RU" sz="2600" dirty="0">
                <a:latin typeface="+mn-lt"/>
              </a:rPr>
              <a:t>Добавь в схему (с. 74) два-три условных обозначения для доказательства того, что в Священной Римской империи была закреплена государственная раздробленность.</a:t>
            </a:r>
          </a:p>
        </p:txBody>
      </p:sp>
      <p:pic>
        <p:nvPicPr>
          <p:cNvPr id="28677"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ГЕРМАНСКИЕ ЗЕМЛИ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bg1">
                <a:lumMod val="50000"/>
              </a:schemeClr>
            </a:solidFill>
            <a:miter lim="800000"/>
            <a:headEnd/>
            <a:tailEnd/>
          </a:ln>
        </p:spPr>
      </p:pic>
      <p:sp>
        <p:nvSpPr>
          <p:cNvPr id="9" name="Скругленный прямоугольник 8"/>
          <p:cNvSpPr/>
          <p:nvPr/>
        </p:nvSpPr>
        <p:spPr>
          <a:xfrm>
            <a:off x="264669" y="2492896"/>
            <a:ext cx="8627811" cy="1790998"/>
          </a:xfrm>
          <a:prstGeom prst="roundRect">
            <a:avLst>
              <a:gd name="adj" fmla="val 10887"/>
            </a:avLst>
          </a:prstGeom>
          <a:blipFill>
            <a:blip r:embed="rId4"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600" b="1" dirty="0">
                <a:solidFill>
                  <a:srgbClr val="0070C0"/>
                </a:solidFill>
                <a:latin typeface="+mn-lt"/>
              </a:rPr>
              <a:t>Максимальный уровень.</a:t>
            </a:r>
            <a:r>
              <a:rPr lang="ru-RU" sz="2600" dirty="0">
                <a:solidFill>
                  <a:srgbClr val="0070C0"/>
                </a:solidFill>
                <a:latin typeface="+mn-lt"/>
              </a:rPr>
              <a:t> </a:t>
            </a:r>
            <a:r>
              <a:rPr lang="ru-RU" sz="2600" dirty="0">
                <a:latin typeface="+mn-lt"/>
              </a:rPr>
              <a:t>Обведи на схеме те части, которые показывают, что Священная Римская империя могла бы стать централизованной сословно-представительной монархией.</a:t>
            </a:r>
          </a:p>
        </p:txBody>
      </p:sp>
      <p:pic>
        <p:nvPicPr>
          <p:cNvPr id="30725"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10" name="Заголовок 9"/>
          <p:cNvSpPr>
            <a:spLocks noGrp="1"/>
          </p:cNvSpPr>
          <p:nvPr>
            <p:ph type="title"/>
          </p:nvPr>
        </p:nvSpPr>
        <p:spPr/>
        <p:txBody>
          <a:bodyPr>
            <a:normAutofit fontScale="90000"/>
          </a:bodyPr>
          <a:lstStyle/>
          <a:p>
            <a:pPr fontAlgn="auto">
              <a:spcAft>
                <a:spcPts val="0"/>
              </a:spcAft>
              <a:defRPr/>
            </a:pPr>
            <a:r>
              <a:rPr lang="ru-RU" dirty="0" smtClean="0"/>
              <a:t>ГЕРМАНСКИЕ ЗЕМЛИ</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19396</TotalTime>
  <Words>1202</Words>
  <Application>Microsoft Office PowerPoint</Application>
  <PresentationFormat>Экран (4:3)</PresentationFormat>
  <Paragraphs>128</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Тема1</vt:lpstr>
      <vt:lpstr>ГРАНИЦЫ СВЯЩЕННОЙ ИМПЕРИИ</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ГЕРМАНСКИЕ ЗЕМЛИ</vt:lpstr>
      <vt:lpstr>ГЕРМАНСКИЕ ЗЕМЛИ</vt:lpstr>
      <vt:lpstr>ГЕРМАНСКИЕ ЗЕМЛИ</vt:lpstr>
      <vt:lpstr>ГЕРМАНСКИЕ ЗЕМЛИ</vt:lpstr>
      <vt:lpstr>«НАТИСК НА ВОСТОК»</vt:lpstr>
      <vt:lpstr>«НАТИСК НА ВОСТОК»</vt:lpstr>
      <vt:lpstr>«НАТИСК НА ВОСТОК»</vt:lpstr>
      <vt:lpstr>ЧЕХИЯ И ГУСИТСКИЕ ВОЙНЫ</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ГРАНИЦЫ СВЯЩЕННОЙ ИМПЕРИИ</dc:title>
  <dc:creator>Telli</dc:creator>
  <cp:lastModifiedBy>Telli</cp:lastModifiedBy>
  <cp:revision>726</cp:revision>
  <dcterms:created xsi:type="dcterms:W3CDTF">2012-04-06T18:00:09Z</dcterms:created>
  <dcterms:modified xsi:type="dcterms:W3CDTF">2013-11-29T12:07:31Z</dcterms:modified>
</cp:coreProperties>
</file>