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329" r:id="rId3"/>
    <p:sldId id="391" r:id="rId4"/>
    <p:sldId id="403" r:id="rId5"/>
    <p:sldId id="404" r:id="rId6"/>
    <p:sldId id="413" r:id="rId7"/>
    <p:sldId id="406" r:id="rId8"/>
    <p:sldId id="414" r:id="rId9"/>
    <p:sldId id="411" r:id="rId10"/>
    <p:sldId id="407" r:id="rId11"/>
    <p:sldId id="408" r:id="rId12"/>
    <p:sldId id="409" r:id="rId13"/>
    <p:sldId id="401" r:id="rId14"/>
    <p:sldId id="410" r:id="rId15"/>
    <p:sldId id="412" r:id="rId16"/>
    <p:sldId id="375" r:id="rId17"/>
    <p:sldId id="35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6B2B"/>
    <a:srgbClr val="003300"/>
    <a:srgbClr val="7FBC10"/>
    <a:srgbClr val="006666"/>
    <a:srgbClr val="0A7444"/>
    <a:srgbClr val="339933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7939" autoAdjust="0"/>
    <p:restoredTop sz="89620" autoAdjust="0"/>
  </p:normalViewPr>
  <p:slideViewPr>
    <p:cSldViewPr>
      <p:cViewPr>
        <p:scale>
          <a:sx n="100" d="100"/>
          <a:sy n="100" d="100"/>
        </p:scale>
        <p:origin x="-51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BB1116-870F-4FDA-AB0A-7F0B4D6B7E0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8F0C79-3C57-42DF-81C2-083B30890F8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8C777C-AFE0-4D27-8409-065531FBF90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34984-EFF7-4847-B7BD-896119C6850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D4EA4-2564-4084-AB41-C209931360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4112D-0E3B-4232-BED5-5C1C21AE8471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16562-CAC7-422D-B573-4EE3B35CE7D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753B4-AADF-48E4-AE34-E2BFBB38FC00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9C07D-FD8B-4E6A-BC4D-F6ED216B39B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96594-F366-41D3-95BA-1725FE6BB914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8D74A-6B8D-48E0-9FCA-90E44851D51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C62FE-B5F2-491E-83EC-DAD2FE46F8E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AE04D-556A-4EA3-B8E7-8CD6A8C4F15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4B44F-CF9B-4EDF-853A-CA27609BA8FB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F8CB1-FFEB-47A6-ABA8-66463FD4336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89A67-D773-4C16-B403-99E1678A9DA9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D0868-8397-40AB-B367-1DE15D40F07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35E0-E5A8-422A-A19B-E103C4C22B82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7002B-EDD6-461F-B58F-10D82D07634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E939-2A99-46EE-AE12-51DF42249A35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4F038-CFB4-4FE4-B570-7558D040E2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A7878-F5D0-434B-B1EF-16E53182871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186CB-2BD8-4704-BC80-BD66516107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96A82-1BC6-4EA7-BA0F-D03F65BF3230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870F8-8826-4483-ADFB-F2883917F5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BFC1EB-3D56-42EF-8C34-AB3221ABB90F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D50A7C-423F-4E97-A65F-240DE2E63A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2360" y="685588"/>
            <a:ext cx="7989900" cy="105273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rgbClr val="FFFF66"/>
                </a:solidFill>
                <a:effectLst/>
              </a:rPr>
              <a:t>Живое </a:t>
            </a:r>
            <a:r>
              <a:rPr lang="ru-RU" sz="5400" dirty="0" smtClean="0">
                <a:solidFill>
                  <a:srgbClr val="FFFF66"/>
                </a:solidFill>
                <a:effectLst/>
              </a:rPr>
              <a:t>письмо. Тепло </a:t>
            </a:r>
            <a:r>
              <a:rPr lang="ru-RU" sz="5400" dirty="0">
                <a:solidFill>
                  <a:srgbClr val="FFFF66"/>
                </a:solidFill>
                <a:effectLst/>
              </a:rPr>
              <a:t>и холод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15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 descr="C:\Users\Софья\Downloads\Новая папка\mai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9025" y="1704975"/>
            <a:ext cx="4637088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700808"/>
            <a:ext cx="8352928" cy="29003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002060"/>
                </a:solidFill>
              </a:rPr>
              <a:t>Как </a:t>
            </a:r>
            <a:r>
              <a:rPr lang="ru-RU" sz="6000" dirty="0">
                <a:solidFill>
                  <a:srgbClr val="002060"/>
                </a:solidFill>
              </a:rPr>
              <a:t>рисунки сделать живыми?</a:t>
            </a:r>
            <a:endParaRPr lang="ru-RU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  <a:p>
            <a:pPr marR="0"/>
            <a:endParaRPr lang="ru-RU" smtClean="0"/>
          </a:p>
          <a:p>
            <a:pPr marR="0"/>
            <a:endParaRPr lang="ru-RU" smtClean="0"/>
          </a:p>
          <a:p>
            <a:pPr marR="0"/>
            <a:endParaRPr lang="ru-RU" smtClean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250825" y="188913"/>
            <a:ext cx="8642350" cy="1727200"/>
          </a:xfrm>
          <a:prstGeom prst="wedgeRoundRectCallout">
            <a:avLst>
              <a:gd name="adj1" fmla="val -19290"/>
              <a:gd name="adj2" fmla="val 4738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2060"/>
                </a:solidFill>
              </a:rPr>
              <a:t>Назовите пары дополнительных цветов</a:t>
            </a:r>
            <a:endParaRPr lang="ru-RU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39750" y="2205038"/>
          <a:ext cx="7993063" cy="4537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  <a:gridCol w="2664296"/>
              </a:tblGrid>
              <a:tr h="226825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26825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00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6251" y="476672"/>
            <a:ext cx="8208471" cy="1628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000">
                <a:solidFill>
                  <a:srgbClr val="660033"/>
                </a:solidFill>
              </a:rPr>
              <a:t>Что напоминают вам красный, оранжевый и жёлтый цвета?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850" y="2420938"/>
          <a:ext cx="8401050" cy="3455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0398"/>
                <a:gridCol w="2800398"/>
                <a:gridCol w="2800398"/>
              </a:tblGrid>
              <a:tr h="345638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6251" y="476672"/>
            <a:ext cx="8208471" cy="16288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dirty="0">
                <a:solidFill>
                  <a:srgbClr val="660033"/>
                </a:solidFill>
              </a:rPr>
              <a:t>А голубой, синий, фиолетовый?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9750" y="2708275"/>
          <a:ext cx="7993063" cy="3097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9"/>
                <a:gridCol w="2664299"/>
                <a:gridCol w="2664299"/>
              </a:tblGrid>
              <a:tr h="309634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00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  <a:p>
            <a:pPr marR="0"/>
            <a:endParaRPr lang="ru-RU" smtClean="0"/>
          </a:p>
          <a:p>
            <a:pPr marR="0"/>
            <a:endParaRPr lang="ru-RU" smtClean="0"/>
          </a:p>
          <a:p>
            <a:pPr marR="0"/>
            <a:endParaRPr lang="ru-RU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39750" y="981075"/>
          <a:ext cx="7993063" cy="5761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  <a:gridCol w="2664296"/>
              </a:tblGrid>
              <a:tr h="28803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8803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0066"/>
                    </a:solidFill>
                  </a:tcPr>
                </a:tc>
              </a:tr>
            </a:tbl>
          </a:graphicData>
        </a:graphic>
      </p:graphicFrame>
      <p:sp>
        <p:nvSpPr>
          <p:cNvPr id="5" name="Скругленная прямоугольная выноска 4"/>
          <p:cNvSpPr/>
          <p:nvPr/>
        </p:nvSpPr>
        <p:spPr>
          <a:xfrm>
            <a:off x="755650" y="1412875"/>
            <a:ext cx="7416800" cy="1008063"/>
          </a:xfrm>
          <a:prstGeom prst="wedgeRoundRectCallout">
            <a:avLst>
              <a:gd name="adj1" fmla="val -20568"/>
              <a:gd name="adj2" fmla="val 47383"/>
              <a:gd name="adj3" fmla="val 16667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5400" b="1">
                <a:solidFill>
                  <a:srgbClr val="990000"/>
                </a:solidFill>
              </a:rPr>
              <a:t>Тёплые цвета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755650" y="4724400"/>
            <a:ext cx="7416800" cy="1008063"/>
          </a:xfrm>
          <a:prstGeom prst="wedgeRoundRectCallout">
            <a:avLst>
              <a:gd name="adj1" fmla="val -21891"/>
              <a:gd name="adj2" fmla="val 43603"/>
              <a:gd name="adj3" fmla="val 16667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b="1" dirty="0">
                <a:solidFill>
                  <a:srgbClr val="002060"/>
                </a:solidFill>
              </a:rPr>
              <a:t>Холодные цвета</a:t>
            </a:r>
            <a:endParaRPr lang="ru-RU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425" y="2619375"/>
            <a:ext cx="3643313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70338" y="2624138"/>
            <a:ext cx="3630612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7775" y="2619375"/>
            <a:ext cx="1219200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2425" y="6021388"/>
            <a:ext cx="7264400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67544" y="188640"/>
            <a:ext cx="8222146" cy="19442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Найдите на этом рисунке теплые и холодные цвета и скажите, какое настроение передают теплые, а какое – холодные цвета.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88640"/>
            <a:ext cx="8222146" cy="19442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600">
                <a:solidFill>
                  <a:srgbClr val="660033"/>
                </a:solidFill>
              </a:rPr>
              <a:t>Как вы думаете, а почему на картинке изображены два зелёных карандаша?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0825" y="2276475"/>
          <a:ext cx="8642350" cy="282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4423"/>
                <a:gridCol w="1234423"/>
                <a:gridCol w="1234423"/>
                <a:gridCol w="1234423"/>
                <a:gridCol w="1234423"/>
                <a:gridCol w="1234423"/>
                <a:gridCol w="1234423"/>
              </a:tblGrid>
              <a:tr h="282408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7FBC1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B6B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A744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6666"/>
                    </a:solidFill>
                  </a:tcPr>
                </a:tc>
              </a:tr>
            </a:tbl>
          </a:graphicData>
        </a:graphic>
      </p:graphicFrame>
      <p:sp>
        <p:nvSpPr>
          <p:cNvPr id="7" name="Скругленная прямоугольная выноска 6"/>
          <p:cNvSpPr/>
          <p:nvPr/>
        </p:nvSpPr>
        <p:spPr>
          <a:xfrm>
            <a:off x="468313" y="765175"/>
            <a:ext cx="8351837" cy="935038"/>
          </a:xfrm>
          <a:prstGeom prst="wedgeRoundRectCallout">
            <a:avLst>
              <a:gd name="adj1" fmla="val -20377"/>
              <a:gd name="adj2" fmla="val 4418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>
                <a:solidFill>
                  <a:srgbClr val="003300"/>
                </a:solidFill>
              </a:rPr>
              <a:t>Зелёный цвет тёплый или холодный?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04813"/>
            <a:ext cx="3960813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4211638" y="620713"/>
            <a:ext cx="4824412" cy="4537075"/>
          </a:xfrm>
          <a:prstGeom prst="wedgeEllipseCallout">
            <a:avLst>
              <a:gd name="adj1" fmla="val -49578"/>
              <a:gd name="adj2" fmla="val 36225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006666"/>
                </a:solidFill>
              </a:rPr>
              <a:t>Где </a:t>
            </a:r>
            <a:r>
              <a:rPr lang="ru-RU" sz="4000" b="1" dirty="0">
                <a:solidFill>
                  <a:srgbClr val="006666"/>
                </a:solidFill>
              </a:rPr>
              <a:t>зелёный цвет более тёплый, а где – более холодный?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700213"/>
            <a:ext cx="4824413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755576" y="116632"/>
            <a:ext cx="799288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660033"/>
                </a:solidFill>
              </a:rPr>
              <a:t>Определите, какие –  тёплые, или холодные цвета использовал в </a:t>
            </a:r>
            <a:r>
              <a:rPr lang="ru-RU" sz="2800" dirty="0">
                <a:solidFill>
                  <a:srgbClr val="660033"/>
                </a:solidFill>
              </a:rPr>
              <a:t>картине </a:t>
            </a:r>
            <a:r>
              <a:rPr lang="ru-RU" sz="2800" dirty="0">
                <a:solidFill>
                  <a:srgbClr val="660033"/>
                </a:solidFill>
              </a:rPr>
              <a:t>французский художник Анри Матисс?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116632"/>
            <a:ext cx="799288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660033"/>
                </a:solidFill>
              </a:rPr>
              <a:t>Какое настроение передано в </a:t>
            </a:r>
            <a:r>
              <a:rPr lang="ru-RU" sz="4400" dirty="0">
                <a:solidFill>
                  <a:srgbClr val="660033"/>
                </a:solidFill>
              </a:rPr>
              <a:t>картине</a:t>
            </a:r>
            <a:r>
              <a:rPr lang="ru-RU" sz="4400" dirty="0">
                <a:solidFill>
                  <a:srgbClr val="660033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560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646238"/>
            <a:ext cx="5775325" cy="517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614420" y="92272"/>
            <a:ext cx="799288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800">
                <a:solidFill>
                  <a:srgbClr val="660033"/>
                </a:solidFill>
              </a:rPr>
              <a:t>Определите, какие – тёплые или холодные –цвета использовал в картине французский художник Анри Матисс?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4583" y="81707"/>
            <a:ext cx="7992887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660033"/>
                </a:solidFill>
              </a:rPr>
              <a:t>Какое настроение передано в </a:t>
            </a:r>
            <a:r>
              <a:rPr lang="ru-RU" sz="4400" dirty="0">
                <a:solidFill>
                  <a:srgbClr val="660033"/>
                </a:solidFill>
              </a:rPr>
              <a:t>картине</a:t>
            </a:r>
            <a:r>
              <a:rPr lang="ru-RU" sz="4400" dirty="0">
                <a:solidFill>
                  <a:srgbClr val="660033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59632" y="287570"/>
            <a:ext cx="6552728" cy="64087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3200">
                <a:solidFill>
                  <a:srgbClr val="000066"/>
                </a:solidFill>
              </a:rPr>
              <a:t>– Организуйте свои рабочие места. </a:t>
            </a:r>
          </a:p>
          <a:p>
            <a:pPr algn="just"/>
            <a:r>
              <a:rPr lang="ru-RU" sz="3200">
                <a:solidFill>
                  <a:srgbClr val="000066"/>
                </a:solidFill>
              </a:rPr>
              <a:t>– Подберите, выложите на палитру нужные для работы краски и выполните упражнения в альбоме. </a:t>
            </a:r>
          </a:p>
          <a:p>
            <a:pPr algn="just"/>
            <a:r>
              <a:rPr lang="ru-RU" sz="3200">
                <a:solidFill>
                  <a:srgbClr val="000066"/>
                </a:solidFill>
              </a:rPr>
              <a:t>–</a:t>
            </a:r>
            <a:r>
              <a:rPr lang="ru-RU" sz="32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200">
                <a:solidFill>
                  <a:srgbClr val="000066"/>
                </a:solidFill>
              </a:rPr>
              <a:t>Перед тем как рисовать на сделанном гуашью цветном фоне другим цветом, нужно обязательно дать высохнуть первому цвету (фону).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2060848"/>
            <a:ext cx="8352928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002060"/>
                </a:solidFill>
              </a:rPr>
              <a:t>Как </a:t>
            </a:r>
            <a:r>
              <a:rPr lang="ru-RU" sz="6000" dirty="0">
                <a:solidFill>
                  <a:srgbClr val="002060"/>
                </a:solidFill>
              </a:rPr>
              <a:t>оживить рисунки?</a:t>
            </a:r>
            <a:endParaRPr lang="ru-RU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90500"/>
            <a:ext cx="3097213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88913"/>
            <a:ext cx="304006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3579813"/>
            <a:ext cx="3097213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3573463"/>
            <a:ext cx="301148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900" y="1462088"/>
            <a:ext cx="93503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975600" y="1362075"/>
            <a:ext cx="1031875" cy="394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69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333375"/>
            <a:ext cx="2376488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33375"/>
            <a:ext cx="2109787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950" y="333375"/>
            <a:ext cx="1943100" cy="614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98738" y="336550"/>
            <a:ext cx="2166937" cy="614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B6B2B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780699"/>
            <a:ext cx="8136904" cy="47525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3600">
                <a:solidFill>
                  <a:srgbClr val="000066"/>
                </a:solidFill>
              </a:rPr>
              <a:t>    Принести альбом, карандаш, ножницы, рабочую тетрадь, четыре краски (гуашь): красную, жёлтую, синюю, чёрную (можно чёрный фломастер), кисти (№</a:t>
            </a:r>
            <a:r>
              <a:rPr lang="ru-RU" sz="36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600">
                <a:solidFill>
                  <a:srgbClr val="000066"/>
                </a:solidFill>
              </a:rPr>
              <a:t>3, №</a:t>
            </a:r>
            <a:r>
              <a:rPr lang="ru-RU" sz="36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600">
                <a:solidFill>
                  <a:srgbClr val="000066"/>
                </a:solidFill>
              </a:rPr>
              <a:t>12 или №</a:t>
            </a:r>
            <a:r>
              <a:rPr lang="ru-RU" sz="36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600">
                <a:solidFill>
                  <a:srgbClr val="000066"/>
                </a:solidFill>
              </a:rPr>
              <a:t>13), стакан для воды и палитру для смешивания красок.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3136</TotalTime>
  <Words>201</Words>
  <Application>Microsoft Office PowerPoint</Application>
  <PresentationFormat>Экран (4:3)</PresentationFormat>
  <Paragraphs>33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189</cp:revision>
  <dcterms:created xsi:type="dcterms:W3CDTF">2012-09-17T15:13:52Z</dcterms:created>
  <dcterms:modified xsi:type="dcterms:W3CDTF">2014-01-09T17:16:50Z</dcterms:modified>
</cp:coreProperties>
</file>